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ink/ink1.xml" ContentType="application/inkml+xml"/>
  <Override PartName="/ppt/ink/ink2.xml" ContentType="application/inkml+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4"/>
    <p:sldMasterId id="2147483672" r:id="rId5"/>
  </p:sldMasterIdLst>
  <p:notesMasterIdLst>
    <p:notesMasterId r:id="rId52"/>
  </p:notesMasterIdLst>
  <p:handoutMasterIdLst>
    <p:handoutMasterId r:id="rId53"/>
  </p:handoutMasterIdLst>
  <p:sldIdLst>
    <p:sldId id="599" r:id="rId6"/>
    <p:sldId id="270" r:id="rId7"/>
    <p:sldId id="627" r:id="rId8"/>
    <p:sldId id="602" r:id="rId9"/>
    <p:sldId id="550" r:id="rId10"/>
    <p:sldId id="611" r:id="rId11"/>
    <p:sldId id="590" r:id="rId12"/>
    <p:sldId id="624" r:id="rId13"/>
    <p:sldId id="625" r:id="rId14"/>
    <p:sldId id="469" r:id="rId15"/>
    <p:sldId id="687" r:id="rId16"/>
    <p:sldId id="688" r:id="rId17"/>
    <p:sldId id="689" r:id="rId18"/>
    <p:sldId id="690" r:id="rId19"/>
    <p:sldId id="618" r:id="rId20"/>
    <p:sldId id="619" r:id="rId21"/>
    <p:sldId id="620" r:id="rId22"/>
    <p:sldId id="533" r:id="rId23"/>
    <p:sldId id="561" r:id="rId24"/>
    <p:sldId id="534" r:id="rId25"/>
    <p:sldId id="470" r:id="rId26"/>
    <p:sldId id="697" r:id="rId27"/>
    <p:sldId id="274" r:id="rId28"/>
    <p:sldId id="603" r:id="rId29"/>
    <p:sldId id="604" r:id="rId30"/>
    <p:sldId id="605" r:id="rId31"/>
    <p:sldId id="596" r:id="rId32"/>
    <p:sldId id="591" r:id="rId33"/>
    <p:sldId id="606" r:id="rId34"/>
    <p:sldId id="582" r:id="rId35"/>
    <p:sldId id="597" r:id="rId36"/>
    <p:sldId id="598" r:id="rId37"/>
    <p:sldId id="612" r:id="rId38"/>
    <p:sldId id="622" r:id="rId39"/>
    <p:sldId id="592" r:id="rId40"/>
    <p:sldId id="481" r:id="rId41"/>
    <p:sldId id="621" r:id="rId42"/>
    <p:sldId id="527" r:id="rId43"/>
    <p:sldId id="613" r:id="rId44"/>
    <p:sldId id="614" r:id="rId45"/>
    <p:sldId id="523" r:id="rId46"/>
    <p:sldId id="587" r:id="rId47"/>
    <p:sldId id="536" r:id="rId48"/>
    <p:sldId id="525" r:id="rId49"/>
    <p:sldId id="526" r:id="rId50"/>
    <p:sldId id="594" r:id="rId51"/>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6E6"/>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DD6FD8-2445-4BFD-A6B6-E5481B989952}" v="57" dt="2024-10-25T03:44:46.576"/>
  </p1510:revLst>
</p1510:revInfo>
</file>

<file path=ppt/tableStyles.xml><?xml version="1.0" encoding="utf-8"?>
<a:tblStyleLst xmlns:a="http://schemas.openxmlformats.org/drawingml/2006/main" def="{5C22544A-7EE6-4342-B048-85BDC9FD1C3A}">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83" autoAdjust="0"/>
    <p:restoredTop sz="79222" autoAdjust="0"/>
  </p:normalViewPr>
  <p:slideViewPr>
    <p:cSldViewPr snapToGrid="0">
      <p:cViewPr varScale="1">
        <p:scale>
          <a:sx n="87" d="100"/>
          <a:sy n="87" d="100"/>
        </p:scale>
        <p:origin x="2088" y="9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handoutMaster" Target="handoutMasters/handoutMaster1.xml"/><Relationship Id="rId58" Type="http://schemas.microsoft.com/office/2016/11/relationships/changesInfo" Target="changesInfos/changesInfo1.xml"/><Relationship Id="rId5" Type="http://schemas.openxmlformats.org/officeDocument/2006/relationships/slideMaster" Target="slideMasters/slideMaster2.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microsoft.com/office/2015/10/relationships/revisionInfo" Target="revisionInfo.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bleStyles" Target="tableStyle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李怜香" userId="33b2c5bb-a90f-4665-b8b8-d8ba39fa60fc" providerId="ADAL" clId="{BEDD6FD8-2445-4BFD-A6B6-E5481B989952}"/>
    <pc:docChg chg="undo custSel addSld delSld modSld delMainMaster modNotesMaster modHandout">
      <pc:chgData name="李怜香" userId="33b2c5bb-a90f-4665-b8b8-d8ba39fa60fc" providerId="ADAL" clId="{BEDD6FD8-2445-4BFD-A6B6-E5481B989952}" dt="2024-10-25T03:44:46.576" v="956"/>
      <pc:docMkLst>
        <pc:docMk/>
      </pc:docMkLst>
      <pc:sldChg chg="del">
        <pc:chgData name="李怜香" userId="33b2c5bb-a90f-4665-b8b8-d8ba39fa60fc" providerId="ADAL" clId="{BEDD6FD8-2445-4BFD-A6B6-E5481B989952}" dt="2024-10-16T01:19:09.940" v="16" actId="47"/>
        <pc:sldMkLst>
          <pc:docMk/>
          <pc:sldMk cId="4220675749" sldId="256"/>
        </pc:sldMkLst>
      </pc:sldChg>
      <pc:sldChg chg="del">
        <pc:chgData name="李怜香" userId="33b2c5bb-a90f-4665-b8b8-d8ba39fa60fc" providerId="ADAL" clId="{BEDD6FD8-2445-4BFD-A6B6-E5481B989952}" dt="2024-10-17T00:36:15.336" v="703" actId="47"/>
        <pc:sldMkLst>
          <pc:docMk/>
          <pc:sldMk cId="487578757" sldId="297"/>
        </pc:sldMkLst>
      </pc:sldChg>
      <pc:sldChg chg="del">
        <pc:chgData name="李怜香" userId="33b2c5bb-a90f-4665-b8b8-d8ba39fa60fc" providerId="ADAL" clId="{BEDD6FD8-2445-4BFD-A6B6-E5481B989952}" dt="2024-10-17T00:36:16.262" v="704" actId="47"/>
        <pc:sldMkLst>
          <pc:docMk/>
          <pc:sldMk cId="34086442" sldId="299"/>
        </pc:sldMkLst>
      </pc:sldChg>
      <pc:sldChg chg="del">
        <pc:chgData name="李怜香" userId="33b2c5bb-a90f-4665-b8b8-d8ba39fa60fc" providerId="ADAL" clId="{BEDD6FD8-2445-4BFD-A6B6-E5481B989952}" dt="2024-10-16T01:19:07.825" v="15" actId="47"/>
        <pc:sldMkLst>
          <pc:docMk/>
          <pc:sldMk cId="189391456" sldId="308"/>
        </pc:sldMkLst>
      </pc:sldChg>
      <pc:sldChg chg="del modNotes">
        <pc:chgData name="李怜香" userId="33b2c5bb-a90f-4665-b8b8-d8ba39fa60fc" providerId="ADAL" clId="{BEDD6FD8-2445-4BFD-A6B6-E5481B989952}" dt="2024-10-25T03:44:46.576" v="956"/>
        <pc:sldMkLst>
          <pc:docMk/>
          <pc:sldMk cId="1448865656" sldId="469"/>
        </pc:sldMkLst>
      </pc:sldChg>
      <pc:sldChg chg="modSp mod">
        <pc:chgData name="李怜香" userId="33b2c5bb-a90f-4665-b8b8-d8ba39fa60fc" providerId="ADAL" clId="{BEDD6FD8-2445-4BFD-A6B6-E5481B989952}" dt="2024-10-17T00:39:57.301" v="713" actId="115"/>
        <pc:sldMkLst>
          <pc:docMk/>
          <pc:sldMk cId="3112612443" sldId="533"/>
        </pc:sldMkLst>
        <pc:spChg chg="mod">
          <ac:chgData name="李怜香" userId="33b2c5bb-a90f-4665-b8b8-d8ba39fa60fc" providerId="ADAL" clId="{BEDD6FD8-2445-4BFD-A6B6-E5481B989952}" dt="2024-10-17T00:39:57.301" v="713" actId="115"/>
          <ac:spMkLst>
            <pc:docMk/>
            <pc:sldMk cId="3112612443" sldId="533"/>
            <ac:spMk id="3" creationId="{CDCF564F-5566-4FFE-9399-B869D1A1F90B}"/>
          </ac:spMkLst>
        </pc:spChg>
      </pc:sldChg>
      <pc:sldChg chg="del">
        <pc:chgData name="李怜香" userId="33b2c5bb-a90f-4665-b8b8-d8ba39fa60fc" providerId="ADAL" clId="{BEDD6FD8-2445-4BFD-A6B6-E5481B989952}" dt="2024-10-17T00:35:53.127" v="702" actId="47"/>
        <pc:sldMkLst>
          <pc:docMk/>
          <pc:sldMk cId="3860748153" sldId="546"/>
        </pc:sldMkLst>
      </pc:sldChg>
      <pc:sldChg chg="del">
        <pc:chgData name="李怜香" userId="33b2c5bb-a90f-4665-b8b8-d8ba39fa60fc" providerId="ADAL" clId="{BEDD6FD8-2445-4BFD-A6B6-E5481B989952}" dt="2024-10-17T00:35:51.402" v="701" actId="47"/>
        <pc:sldMkLst>
          <pc:docMk/>
          <pc:sldMk cId="760992744" sldId="560"/>
        </pc:sldMkLst>
      </pc:sldChg>
      <pc:sldChg chg="del">
        <pc:chgData name="李怜香" userId="33b2c5bb-a90f-4665-b8b8-d8ba39fa60fc" providerId="ADAL" clId="{BEDD6FD8-2445-4BFD-A6B6-E5481B989952}" dt="2024-10-17T00:41:04.959" v="714" actId="47"/>
        <pc:sldMkLst>
          <pc:docMk/>
          <pc:sldMk cId="1409960593" sldId="562"/>
        </pc:sldMkLst>
      </pc:sldChg>
      <pc:sldChg chg="delSp mod">
        <pc:chgData name="李怜香" userId="33b2c5bb-a90f-4665-b8b8-d8ba39fa60fc" providerId="ADAL" clId="{BEDD6FD8-2445-4BFD-A6B6-E5481B989952}" dt="2024-10-18T01:51:35.353" v="952" actId="478"/>
        <pc:sldMkLst>
          <pc:docMk/>
          <pc:sldMk cId="817304747" sldId="590"/>
        </pc:sldMkLst>
        <pc:spChg chg="del">
          <ac:chgData name="李怜香" userId="33b2c5bb-a90f-4665-b8b8-d8ba39fa60fc" providerId="ADAL" clId="{BEDD6FD8-2445-4BFD-A6B6-E5481B989952}" dt="2024-10-18T01:51:35.353" v="952" actId="478"/>
          <ac:spMkLst>
            <pc:docMk/>
            <pc:sldMk cId="817304747" sldId="590"/>
            <ac:spMk id="2" creationId="{266585A9-8740-A2AE-30E0-25D3743D61F3}"/>
          </ac:spMkLst>
        </pc:spChg>
      </pc:sldChg>
      <pc:sldChg chg="delSp mod">
        <pc:chgData name="李怜香" userId="33b2c5bb-a90f-4665-b8b8-d8ba39fa60fc" providerId="ADAL" clId="{BEDD6FD8-2445-4BFD-A6B6-E5481B989952}" dt="2024-10-18T01:52:19.423" v="953" actId="478"/>
        <pc:sldMkLst>
          <pc:docMk/>
          <pc:sldMk cId="1379904317" sldId="591"/>
        </pc:sldMkLst>
        <pc:spChg chg="del">
          <ac:chgData name="李怜香" userId="33b2c5bb-a90f-4665-b8b8-d8ba39fa60fc" providerId="ADAL" clId="{BEDD6FD8-2445-4BFD-A6B6-E5481B989952}" dt="2024-10-18T01:52:19.423" v="953" actId="478"/>
          <ac:spMkLst>
            <pc:docMk/>
            <pc:sldMk cId="1379904317" sldId="591"/>
            <ac:spMk id="2" creationId="{70686C78-27B3-822C-E686-C8B84B865E7B}"/>
          </ac:spMkLst>
        </pc:spChg>
      </pc:sldChg>
      <pc:sldChg chg="delSp mod">
        <pc:chgData name="李怜香" userId="33b2c5bb-a90f-4665-b8b8-d8ba39fa60fc" providerId="ADAL" clId="{BEDD6FD8-2445-4BFD-A6B6-E5481B989952}" dt="2024-10-18T01:52:48.696" v="954" actId="478"/>
        <pc:sldMkLst>
          <pc:docMk/>
          <pc:sldMk cId="1733893883" sldId="592"/>
        </pc:sldMkLst>
        <pc:spChg chg="del">
          <ac:chgData name="李怜香" userId="33b2c5bb-a90f-4665-b8b8-d8ba39fa60fc" providerId="ADAL" clId="{BEDD6FD8-2445-4BFD-A6B6-E5481B989952}" dt="2024-10-18T01:52:48.696" v="954" actId="478"/>
          <ac:spMkLst>
            <pc:docMk/>
            <pc:sldMk cId="1733893883" sldId="592"/>
            <ac:spMk id="2" creationId="{D1E59F7F-5F83-52BA-A392-9B9F9FC251B6}"/>
          </ac:spMkLst>
        </pc:spChg>
      </pc:sldChg>
      <pc:sldChg chg="modSp mod">
        <pc:chgData name="李怜香" userId="33b2c5bb-a90f-4665-b8b8-d8ba39fa60fc" providerId="ADAL" clId="{BEDD6FD8-2445-4BFD-A6B6-E5481B989952}" dt="2024-10-16T00:35:46.778" v="13"/>
        <pc:sldMkLst>
          <pc:docMk/>
          <pc:sldMk cId="981416881" sldId="599"/>
        </pc:sldMkLst>
        <pc:spChg chg="mod">
          <ac:chgData name="李怜香" userId="33b2c5bb-a90f-4665-b8b8-d8ba39fa60fc" providerId="ADAL" clId="{BEDD6FD8-2445-4BFD-A6B6-E5481B989952}" dt="2024-10-16T00:35:46.778" v="13"/>
          <ac:spMkLst>
            <pc:docMk/>
            <pc:sldMk cId="981416881" sldId="599"/>
            <ac:spMk id="5" creationId="{7DE2638F-4E2C-40C1-B673-F2A8348D91A1}"/>
          </ac:spMkLst>
        </pc:spChg>
      </pc:sldChg>
      <pc:sldChg chg="del">
        <pc:chgData name="李怜香" userId="33b2c5bb-a90f-4665-b8b8-d8ba39fa60fc" providerId="ADAL" clId="{BEDD6FD8-2445-4BFD-A6B6-E5481B989952}" dt="2024-10-17T00:35:15.454" v="700" actId="47"/>
        <pc:sldMkLst>
          <pc:docMk/>
          <pc:sldMk cId="834302798" sldId="617"/>
        </pc:sldMkLst>
      </pc:sldChg>
      <pc:sldChg chg="modSp mod modNotesTx">
        <pc:chgData name="李怜香" userId="33b2c5bb-a90f-4665-b8b8-d8ba39fa60fc" providerId="ADAL" clId="{BEDD6FD8-2445-4BFD-A6B6-E5481B989952}" dt="2024-10-17T00:38:03.333" v="711" actId="20577"/>
        <pc:sldMkLst>
          <pc:docMk/>
          <pc:sldMk cId="964716520" sldId="618"/>
        </pc:sldMkLst>
        <pc:spChg chg="mod">
          <ac:chgData name="李怜香" userId="33b2c5bb-a90f-4665-b8b8-d8ba39fa60fc" providerId="ADAL" clId="{BEDD6FD8-2445-4BFD-A6B6-E5481B989952}" dt="2024-10-17T00:37:32.048" v="709"/>
          <ac:spMkLst>
            <pc:docMk/>
            <pc:sldMk cId="964716520" sldId="618"/>
            <ac:spMk id="3" creationId="{A9FE0F76-1BC3-4144-8AD9-DE382F514113}"/>
          </ac:spMkLst>
        </pc:spChg>
      </pc:sldChg>
      <pc:sldChg chg="addSp modSp mod modNotesTx">
        <pc:chgData name="李怜香" userId="33b2c5bb-a90f-4665-b8b8-d8ba39fa60fc" providerId="ADAL" clId="{BEDD6FD8-2445-4BFD-A6B6-E5481B989952}" dt="2024-10-17T00:45:35.925" v="948" actId="27636"/>
        <pc:sldMkLst>
          <pc:docMk/>
          <pc:sldMk cId="3621661430" sldId="625"/>
        </pc:sldMkLst>
        <pc:spChg chg="mod">
          <ac:chgData name="李怜香" userId="33b2c5bb-a90f-4665-b8b8-d8ba39fa60fc" providerId="ADAL" clId="{BEDD6FD8-2445-4BFD-A6B6-E5481B989952}" dt="2024-10-17T00:45:35.925" v="948" actId="27636"/>
          <ac:spMkLst>
            <pc:docMk/>
            <pc:sldMk cId="3621661430" sldId="625"/>
            <ac:spMk id="3" creationId="{BD21B6CE-E913-DC0F-3A09-E03F23A7C973}"/>
          </ac:spMkLst>
        </pc:spChg>
        <pc:spChg chg="add">
          <ac:chgData name="李怜香" userId="33b2c5bb-a90f-4665-b8b8-d8ba39fa60fc" providerId="ADAL" clId="{BEDD6FD8-2445-4BFD-A6B6-E5481B989952}" dt="2024-10-17T00:24:20.278" v="518"/>
          <ac:spMkLst>
            <pc:docMk/>
            <pc:sldMk cId="3621661430" sldId="625"/>
            <ac:spMk id="5" creationId="{E230F88F-C6FC-7D54-EAB7-E88B4FFE2758}"/>
          </ac:spMkLst>
        </pc:spChg>
      </pc:sldChg>
      <pc:sldChg chg="new del">
        <pc:chgData name="李怜香" userId="33b2c5bb-a90f-4665-b8b8-d8ba39fa60fc" providerId="ADAL" clId="{BEDD6FD8-2445-4BFD-A6B6-E5481B989952}" dt="2024-10-16T01:19:12.069" v="17" actId="47"/>
        <pc:sldMkLst>
          <pc:docMk/>
          <pc:sldMk cId="2756285233" sldId="626"/>
        </pc:sldMkLst>
      </pc:sldChg>
      <pc:sldChg chg="addSp delSp modSp mod">
        <pc:chgData name="李怜香" userId="33b2c5bb-a90f-4665-b8b8-d8ba39fa60fc" providerId="ADAL" clId="{BEDD6FD8-2445-4BFD-A6B6-E5481B989952}" dt="2024-10-18T01:51:23.438" v="951" actId="478"/>
        <pc:sldMkLst>
          <pc:docMk/>
          <pc:sldMk cId="4039131314" sldId="627"/>
        </pc:sldMkLst>
        <pc:spChg chg="del mod">
          <ac:chgData name="李怜香" userId="33b2c5bb-a90f-4665-b8b8-d8ba39fa60fc" providerId="ADAL" clId="{BEDD6FD8-2445-4BFD-A6B6-E5481B989952}" dt="2024-10-18T01:51:23.438" v="951" actId="478"/>
          <ac:spMkLst>
            <pc:docMk/>
            <pc:sldMk cId="4039131314" sldId="627"/>
            <ac:spMk id="2" creationId="{F7D62EFD-E840-CEA3-6AC0-1462EA197470}"/>
          </ac:spMkLst>
        </pc:spChg>
        <pc:spChg chg="del mod topLvl">
          <ac:chgData name="李怜香" userId="33b2c5bb-a90f-4665-b8b8-d8ba39fa60fc" providerId="ADAL" clId="{BEDD6FD8-2445-4BFD-A6B6-E5481B989952}" dt="2024-10-16T01:19:44.710" v="22" actId="478"/>
          <ac:spMkLst>
            <pc:docMk/>
            <pc:sldMk cId="4039131314" sldId="627"/>
            <ac:spMk id="3" creationId="{00000000-0000-0000-0000-000000000000}"/>
          </ac:spMkLst>
        </pc:spChg>
        <pc:spChg chg="del topLvl">
          <ac:chgData name="李怜香" userId="33b2c5bb-a90f-4665-b8b8-d8ba39fa60fc" providerId="ADAL" clId="{BEDD6FD8-2445-4BFD-A6B6-E5481B989952}" dt="2024-10-16T01:19:31.967" v="20" actId="478"/>
          <ac:spMkLst>
            <pc:docMk/>
            <pc:sldMk cId="4039131314" sldId="627"/>
            <ac:spMk id="4" creationId="{00000000-0000-0000-0000-000000000000}"/>
          </ac:spMkLst>
        </pc:spChg>
        <pc:spChg chg="mod">
          <ac:chgData name="李怜香" userId="33b2c5bb-a90f-4665-b8b8-d8ba39fa60fc" providerId="ADAL" clId="{BEDD6FD8-2445-4BFD-A6B6-E5481B989952}" dt="2024-10-16T01:20:58.424" v="24"/>
          <ac:spMkLst>
            <pc:docMk/>
            <pc:sldMk cId="4039131314" sldId="627"/>
            <ac:spMk id="6" creationId="{8C23CAAC-D202-862E-BF4E-C57D37F75F2D}"/>
          </ac:spMkLst>
        </pc:spChg>
        <pc:spChg chg="mod">
          <ac:chgData name="李怜香" userId="33b2c5bb-a90f-4665-b8b8-d8ba39fa60fc" providerId="ADAL" clId="{BEDD6FD8-2445-4BFD-A6B6-E5481B989952}" dt="2024-10-16T01:20:58.424" v="24"/>
          <ac:spMkLst>
            <pc:docMk/>
            <pc:sldMk cId="4039131314" sldId="627"/>
            <ac:spMk id="7" creationId="{67D3EB04-5BA6-869A-A399-75CB3AF3BC2F}"/>
          </ac:spMkLst>
        </pc:spChg>
        <pc:spChg chg="mod">
          <ac:chgData name="李怜香" userId="33b2c5bb-a90f-4665-b8b8-d8ba39fa60fc" providerId="ADAL" clId="{BEDD6FD8-2445-4BFD-A6B6-E5481B989952}" dt="2024-10-16T01:23:33.101" v="60" actId="1076"/>
          <ac:spMkLst>
            <pc:docMk/>
            <pc:sldMk cId="4039131314" sldId="627"/>
            <ac:spMk id="8" creationId="{00000000-0000-0000-0000-000000000000}"/>
          </ac:spMkLst>
        </pc:spChg>
        <pc:spChg chg="mod">
          <ac:chgData name="李怜香" userId="33b2c5bb-a90f-4665-b8b8-d8ba39fa60fc" providerId="ADAL" clId="{BEDD6FD8-2445-4BFD-A6B6-E5481B989952}" dt="2024-10-16T01:20:58.424" v="24"/>
          <ac:spMkLst>
            <pc:docMk/>
            <pc:sldMk cId="4039131314" sldId="627"/>
            <ac:spMk id="10" creationId="{F61344E8-6245-5445-9D06-EAD193F96054}"/>
          </ac:spMkLst>
        </pc:spChg>
        <pc:spChg chg="mod">
          <ac:chgData name="李怜香" userId="33b2c5bb-a90f-4665-b8b8-d8ba39fa60fc" providerId="ADAL" clId="{BEDD6FD8-2445-4BFD-A6B6-E5481B989952}" dt="2024-10-16T01:23:33.101" v="60" actId="1076"/>
          <ac:spMkLst>
            <pc:docMk/>
            <pc:sldMk cId="4039131314" sldId="627"/>
            <ac:spMk id="11" creationId="{00000000-0000-0000-0000-000000000000}"/>
          </ac:spMkLst>
        </pc:spChg>
        <pc:spChg chg="mod">
          <ac:chgData name="李怜香" userId="33b2c5bb-a90f-4665-b8b8-d8ba39fa60fc" providerId="ADAL" clId="{BEDD6FD8-2445-4BFD-A6B6-E5481B989952}" dt="2024-10-16T01:20:58.424" v="24"/>
          <ac:spMkLst>
            <pc:docMk/>
            <pc:sldMk cId="4039131314" sldId="627"/>
            <ac:spMk id="12" creationId="{5F6760D0-FBAE-16F0-8113-D19CD4B082F4}"/>
          </ac:spMkLst>
        </pc:spChg>
        <pc:spChg chg="mod">
          <ac:chgData name="李怜香" userId="33b2c5bb-a90f-4665-b8b8-d8ba39fa60fc" providerId="ADAL" clId="{BEDD6FD8-2445-4BFD-A6B6-E5481B989952}" dt="2024-10-16T01:20:58.424" v="24"/>
          <ac:spMkLst>
            <pc:docMk/>
            <pc:sldMk cId="4039131314" sldId="627"/>
            <ac:spMk id="25" creationId="{F06AA996-1B6C-D8D3-3BDB-F6C6B563084F}"/>
          </ac:spMkLst>
        </pc:spChg>
        <pc:spChg chg="mod">
          <ac:chgData name="李怜香" userId="33b2c5bb-a90f-4665-b8b8-d8ba39fa60fc" providerId="ADAL" clId="{BEDD6FD8-2445-4BFD-A6B6-E5481B989952}" dt="2024-10-16T01:20:58.424" v="24"/>
          <ac:spMkLst>
            <pc:docMk/>
            <pc:sldMk cId="4039131314" sldId="627"/>
            <ac:spMk id="26" creationId="{AA02F8C5-2953-8FAA-E241-959C536545F8}"/>
          </ac:spMkLst>
        </pc:spChg>
        <pc:spChg chg="add mod">
          <ac:chgData name="李怜香" userId="33b2c5bb-a90f-4665-b8b8-d8ba39fa60fc" providerId="ADAL" clId="{BEDD6FD8-2445-4BFD-A6B6-E5481B989952}" dt="2024-10-16T01:20:58.424" v="24"/>
          <ac:spMkLst>
            <pc:docMk/>
            <pc:sldMk cId="4039131314" sldId="627"/>
            <ac:spMk id="27" creationId="{9595D873-A2CD-AE46-31C3-93350724FAA0}"/>
          </ac:spMkLst>
        </pc:spChg>
        <pc:spChg chg="mod">
          <ac:chgData name="李怜香" userId="33b2c5bb-a90f-4665-b8b8-d8ba39fa60fc" providerId="ADAL" clId="{BEDD6FD8-2445-4BFD-A6B6-E5481B989952}" dt="2024-10-16T01:20:58.424" v="24"/>
          <ac:spMkLst>
            <pc:docMk/>
            <pc:sldMk cId="4039131314" sldId="627"/>
            <ac:spMk id="29" creationId="{22FCC035-1EE4-68C7-46B2-FA8113A2272B}"/>
          </ac:spMkLst>
        </pc:spChg>
        <pc:spChg chg="mod">
          <ac:chgData name="李怜香" userId="33b2c5bb-a90f-4665-b8b8-d8ba39fa60fc" providerId="ADAL" clId="{BEDD6FD8-2445-4BFD-A6B6-E5481B989952}" dt="2024-10-16T01:20:58.424" v="24"/>
          <ac:spMkLst>
            <pc:docMk/>
            <pc:sldMk cId="4039131314" sldId="627"/>
            <ac:spMk id="30" creationId="{F74C05B8-8C92-631E-E34D-2A0C209246FA}"/>
          </ac:spMkLst>
        </pc:spChg>
        <pc:spChg chg="add mod">
          <ac:chgData name="李怜香" userId="33b2c5bb-a90f-4665-b8b8-d8ba39fa60fc" providerId="ADAL" clId="{BEDD6FD8-2445-4BFD-A6B6-E5481B989952}" dt="2024-10-16T01:20:58.424" v="24"/>
          <ac:spMkLst>
            <pc:docMk/>
            <pc:sldMk cId="4039131314" sldId="627"/>
            <ac:spMk id="31" creationId="{B60C8185-8F3F-C270-A445-96AFA10CA290}"/>
          </ac:spMkLst>
        </pc:spChg>
        <pc:spChg chg="add mod">
          <ac:chgData name="李怜香" userId="33b2c5bb-a90f-4665-b8b8-d8ba39fa60fc" providerId="ADAL" clId="{BEDD6FD8-2445-4BFD-A6B6-E5481B989952}" dt="2024-10-16T01:20:58.424" v="24"/>
          <ac:spMkLst>
            <pc:docMk/>
            <pc:sldMk cId="4039131314" sldId="627"/>
            <ac:spMk id="32" creationId="{5A2B84DA-321A-7D7C-E9FF-9755423A8D0C}"/>
          </ac:spMkLst>
        </pc:spChg>
        <pc:spChg chg="add mod">
          <ac:chgData name="李怜香" userId="33b2c5bb-a90f-4665-b8b8-d8ba39fa60fc" providerId="ADAL" clId="{BEDD6FD8-2445-4BFD-A6B6-E5481B989952}" dt="2024-10-16T01:20:58.424" v="24"/>
          <ac:spMkLst>
            <pc:docMk/>
            <pc:sldMk cId="4039131314" sldId="627"/>
            <ac:spMk id="33" creationId="{60423D96-15CF-E5D7-6BF9-74DFF2FFF06E}"/>
          </ac:spMkLst>
        </pc:spChg>
        <pc:spChg chg="add mod">
          <ac:chgData name="李怜香" userId="33b2c5bb-a90f-4665-b8b8-d8ba39fa60fc" providerId="ADAL" clId="{BEDD6FD8-2445-4BFD-A6B6-E5481B989952}" dt="2024-10-16T01:20:58.424" v="24"/>
          <ac:spMkLst>
            <pc:docMk/>
            <pc:sldMk cId="4039131314" sldId="627"/>
            <ac:spMk id="34" creationId="{FA24A404-BA32-EF10-F480-A26B69BD0885}"/>
          </ac:spMkLst>
        </pc:spChg>
        <pc:spChg chg="add mod">
          <ac:chgData name="李怜香" userId="33b2c5bb-a90f-4665-b8b8-d8ba39fa60fc" providerId="ADAL" clId="{BEDD6FD8-2445-4BFD-A6B6-E5481B989952}" dt="2024-10-16T01:20:58.424" v="24"/>
          <ac:spMkLst>
            <pc:docMk/>
            <pc:sldMk cId="4039131314" sldId="627"/>
            <ac:spMk id="35" creationId="{7812ABD2-77E7-63B8-010A-138660E610ED}"/>
          </ac:spMkLst>
        </pc:spChg>
        <pc:spChg chg="add mod">
          <ac:chgData name="李怜香" userId="33b2c5bb-a90f-4665-b8b8-d8ba39fa60fc" providerId="ADAL" clId="{BEDD6FD8-2445-4BFD-A6B6-E5481B989952}" dt="2024-10-16T01:20:58.424" v="24"/>
          <ac:spMkLst>
            <pc:docMk/>
            <pc:sldMk cId="4039131314" sldId="627"/>
            <ac:spMk id="36" creationId="{9626815A-0046-F931-0577-22A0B4CE3922}"/>
          </ac:spMkLst>
        </pc:spChg>
        <pc:spChg chg="add mod">
          <ac:chgData name="李怜香" userId="33b2c5bb-a90f-4665-b8b8-d8ba39fa60fc" providerId="ADAL" clId="{BEDD6FD8-2445-4BFD-A6B6-E5481B989952}" dt="2024-10-16T01:20:58.424" v="24"/>
          <ac:spMkLst>
            <pc:docMk/>
            <pc:sldMk cId="4039131314" sldId="627"/>
            <ac:spMk id="37" creationId="{28914AEF-1571-0B48-9CDE-EA32AC2FEB2F}"/>
          </ac:spMkLst>
        </pc:spChg>
        <pc:spChg chg="add mod">
          <ac:chgData name="李怜香" userId="33b2c5bb-a90f-4665-b8b8-d8ba39fa60fc" providerId="ADAL" clId="{BEDD6FD8-2445-4BFD-A6B6-E5481B989952}" dt="2024-10-16T01:20:58.424" v="24"/>
          <ac:spMkLst>
            <pc:docMk/>
            <pc:sldMk cId="4039131314" sldId="627"/>
            <ac:spMk id="38" creationId="{C6FC94C9-A11D-EEE2-D8ED-772AAD700852}"/>
          </ac:spMkLst>
        </pc:spChg>
        <pc:spChg chg="add mod">
          <ac:chgData name="李怜香" userId="33b2c5bb-a90f-4665-b8b8-d8ba39fa60fc" providerId="ADAL" clId="{BEDD6FD8-2445-4BFD-A6B6-E5481B989952}" dt="2024-10-16T01:20:58.424" v="24"/>
          <ac:spMkLst>
            <pc:docMk/>
            <pc:sldMk cId="4039131314" sldId="627"/>
            <ac:spMk id="39" creationId="{223BB888-65C0-948B-9702-5394348BA680}"/>
          </ac:spMkLst>
        </pc:spChg>
        <pc:spChg chg="mod">
          <ac:chgData name="李怜香" userId="33b2c5bb-a90f-4665-b8b8-d8ba39fa60fc" providerId="ADAL" clId="{BEDD6FD8-2445-4BFD-A6B6-E5481B989952}" dt="2024-10-16T01:21:14.543" v="25"/>
          <ac:spMkLst>
            <pc:docMk/>
            <pc:sldMk cId="4039131314" sldId="627"/>
            <ac:spMk id="41" creationId="{3C9CED49-5970-0899-8A89-AC458FA96408}"/>
          </ac:spMkLst>
        </pc:spChg>
        <pc:spChg chg="mod">
          <ac:chgData name="李怜香" userId="33b2c5bb-a90f-4665-b8b8-d8ba39fa60fc" providerId="ADAL" clId="{BEDD6FD8-2445-4BFD-A6B6-E5481B989952}" dt="2024-10-16T01:21:14.543" v="25"/>
          <ac:spMkLst>
            <pc:docMk/>
            <pc:sldMk cId="4039131314" sldId="627"/>
            <ac:spMk id="42" creationId="{4F308E42-5290-D761-B8A9-7DBB6DDD7EDA}"/>
          </ac:spMkLst>
        </pc:spChg>
        <pc:spChg chg="mod">
          <ac:chgData name="李怜香" userId="33b2c5bb-a90f-4665-b8b8-d8ba39fa60fc" providerId="ADAL" clId="{BEDD6FD8-2445-4BFD-A6B6-E5481B989952}" dt="2024-10-16T01:21:14.543" v="25"/>
          <ac:spMkLst>
            <pc:docMk/>
            <pc:sldMk cId="4039131314" sldId="627"/>
            <ac:spMk id="44" creationId="{B59173DA-E7A2-685A-0447-F8748338A61E}"/>
          </ac:spMkLst>
        </pc:spChg>
        <pc:spChg chg="mod">
          <ac:chgData name="李怜香" userId="33b2c5bb-a90f-4665-b8b8-d8ba39fa60fc" providerId="ADAL" clId="{BEDD6FD8-2445-4BFD-A6B6-E5481B989952}" dt="2024-10-16T01:21:14.543" v="25"/>
          <ac:spMkLst>
            <pc:docMk/>
            <pc:sldMk cId="4039131314" sldId="627"/>
            <ac:spMk id="45" creationId="{431E72D4-4A34-DBA3-23D0-BBB99E65A38A}"/>
          </ac:spMkLst>
        </pc:spChg>
        <pc:spChg chg="mod">
          <ac:chgData name="李怜香" userId="33b2c5bb-a90f-4665-b8b8-d8ba39fa60fc" providerId="ADAL" clId="{BEDD6FD8-2445-4BFD-A6B6-E5481B989952}" dt="2024-10-16T01:21:14.543" v="25"/>
          <ac:spMkLst>
            <pc:docMk/>
            <pc:sldMk cId="4039131314" sldId="627"/>
            <ac:spMk id="47" creationId="{BE1207C7-2379-01B6-424B-A4EB0EB7F45F}"/>
          </ac:spMkLst>
        </pc:spChg>
        <pc:spChg chg="mod">
          <ac:chgData name="李怜香" userId="33b2c5bb-a90f-4665-b8b8-d8ba39fa60fc" providerId="ADAL" clId="{BEDD6FD8-2445-4BFD-A6B6-E5481B989952}" dt="2024-10-16T01:21:14.543" v="25"/>
          <ac:spMkLst>
            <pc:docMk/>
            <pc:sldMk cId="4039131314" sldId="627"/>
            <ac:spMk id="48" creationId="{AE44D165-FE04-7CAA-D9F1-570827A788A1}"/>
          </ac:spMkLst>
        </pc:spChg>
        <pc:spChg chg="add mod">
          <ac:chgData name="李怜香" userId="33b2c5bb-a90f-4665-b8b8-d8ba39fa60fc" providerId="ADAL" clId="{BEDD6FD8-2445-4BFD-A6B6-E5481B989952}" dt="2024-10-16T01:21:23.076" v="27" actId="14100"/>
          <ac:spMkLst>
            <pc:docMk/>
            <pc:sldMk cId="4039131314" sldId="627"/>
            <ac:spMk id="49" creationId="{FF771E17-50C5-2019-3CAC-F870600D2393}"/>
          </ac:spMkLst>
        </pc:spChg>
        <pc:spChg chg="mod">
          <ac:chgData name="李怜香" userId="33b2c5bb-a90f-4665-b8b8-d8ba39fa60fc" providerId="ADAL" clId="{BEDD6FD8-2445-4BFD-A6B6-E5481B989952}" dt="2024-10-16T01:21:14.543" v="25"/>
          <ac:spMkLst>
            <pc:docMk/>
            <pc:sldMk cId="4039131314" sldId="627"/>
            <ac:spMk id="51" creationId="{B07526D5-0567-0E61-E724-D93BD3D5B0C4}"/>
          </ac:spMkLst>
        </pc:spChg>
        <pc:spChg chg="mod">
          <ac:chgData name="李怜香" userId="33b2c5bb-a90f-4665-b8b8-d8ba39fa60fc" providerId="ADAL" clId="{BEDD6FD8-2445-4BFD-A6B6-E5481B989952}" dt="2024-10-16T01:21:14.543" v="25"/>
          <ac:spMkLst>
            <pc:docMk/>
            <pc:sldMk cId="4039131314" sldId="627"/>
            <ac:spMk id="52" creationId="{1393C772-D677-7F3F-228A-2B36E0F2C7CD}"/>
          </ac:spMkLst>
        </pc:spChg>
        <pc:spChg chg="add mod">
          <ac:chgData name="李怜香" userId="33b2c5bb-a90f-4665-b8b8-d8ba39fa60fc" providerId="ADAL" clId="{BEDD6FD8-2445-4BFD-A6B6-E5481B989952}" dt="2024-10-16T01:21:23.076" v="27" actId="14100"/>
          <ac:spMkLst>
            <pc:docMk/>
            <pc:sldMk cId="4039131314" sldId="627"/>
            <ac:spMk id="53" creationId="{91374938-A78A-B3AC-8A42-0D6B765E5121}"/>
          </ac:spMkLst>
        </pc:spChg>
        <pc:spChg chg="add mod">
          <ac:chgData name="李怜香" userId="33b2c5bb-a90f-4665-b8b8-d8ba39fa60fc" providerId="ADAL" clId="{BEDD6FD8-2445-4BFD-A6B6-E5481B989952}" dt="2024-10-16T01:21:23.076" v="27" actId="14100"/>
          <ac:spMkLst>
            <pc:docMk/>
            <pc:sldMk cId="4039131314" sldId="627"/>
            <ac:spMk id="54" creationId="{A4E555E5-272A-7184-AD4A-234B2FEA64CB}"/>
          </ac:spMkLst>
        </pc:spChg>
        <pc:spChg chg="add mod">
          <ac:chgData name="李怜香" userId="33b2c5bb-a90f-4665-b8b8-d8ba39fa60fc" providerId="ADAL" clId="{BEDD6FD8-2445-4BFD-A6B6-E5481B989952}" dt="2024-10-16T01:21:23.076" v="27" actId="14100"/>
          <ac:spMkLst>
            <pc:docMk/>
            <pc:sldMk cId="4039131314" sldId="627"/>
            <ac:spMk id="55" creationId="{DBEF447E-79A4-C186-B67F-9E4CCCBD3A4F}"/>
          </ac:spMkLst>
        </pc:spChg>
        <pc:spChg chg="add mod">
          <ac:chgData name="李怜香" userId="33b2c5bb-a90f-4665-b8b8-d8ba39fa60fc" providerId="ADAL" clId="{BEDD6FD8-2445-4BFD-A6B6-E5481B989952}" dt="2024-10-16T01:21:23.076" v="27" actId="14100"/>
          <ac:spMkLst>
            <pc:docMk/>
            <pc:sldMk cId="4039131314" sldId="627"/>
            <ac:spMk id="56" creationId="{F89956F5-2D7C-5A7D-CFAB-696FC25D2F75}"/>
          </ac:spMkLst>
        </pc:spChg>
        <pc:spChg chg="add mod">
          <ac:chgData name="李怜香" userId="33b2c5bb-a90f-4665-b8b8-d8ba39fa60fc" providerId="ADAL" clId="{BEDD6FD8-2445-4BFD-A6B6-E5481B989952}" dt="2024-10-16T01:21:23.076" v="27" actId="14100"/>
          <ac:spMkLst>
            <pc:docMk/>
            <pc:sldMk cId="4039131314" sldId="627"/>
            <ac:spMk id="57" creationId="{0065406F-C755-D017-3C19-41928116E110}"/>
          </ac:spMkLst>
        </pc:spChg>
        <pc:spChg chg="add mod">
          <ac:chgData name="李怜香" userId="33b2c5bb-a90f-4665-b8b8-d8ba39fa60fc" providerId="ADAL" clId="{BEDD6FD8-2445-4BFD-A6B6-E5481B989952}" dt="2024-10-16T01:21:23.076" v="27" actId="14100"/>
          <ac:spMkLst>
            <pc:docMk/>
            <pc:sldMk cId="4039131314" sldId="627"/>
            <ac:spMk id="58" creationId="{AAEA998E-62AA-5A9E-98FB-A6A2CA2C4076}"/>
          </ac:spMkLst>
        </pc:spChg>
        <pc:spChg chg="add mod">
          <ac:chgData name="李怜香" userId="33b2c5bb-a90f-4665-b8b8-d8ba39fa60fc" providerId="ADAL" clId="{BEDD6FD8-2445-4BFD-A6B6-E5481B989952}" dt="2024-10-16T01:21:23.076" v="27" actId="14100"/>
          <ac:spMkLst>
            <pc:docMk/>
            <pc:sldMk cId="4039131314" sldId="627"/>
            <ac:spMk id="59" creationId="{856DDEAB-592D-4A51-13F0-A5DA632ECC8E}"/>
          </ac:spMkLst>
        </pc:spChg>
        <pc:spChg chg="add mod">
          <ac:chgData name="李怜香" userId="33b2c5bb-a90f-4665-b8b8-d8ba39fa60fc" providerId="ADAL" clId="{BEDD6FD8-2445-4BFD-A6B6-E5481B989952}" dt="2024-10-16T01:21:23.076" v="27" actId="14100"/>
          <ac:spMkLst>
            <pc:docMk/>
            <pc:sldMk cId="4039131314" sldId="627"/>
            <ac:spMk id="60" creationId="{6B7319D3-E756-BE02-5339-E56AFCD424F3}"/>
          </ac:spMkLst>
        </pc:spChg>
        <pc:spChg chg="add mod">
          <ac:chgData name="李怜香" userId="33b2c5bb-a90f-4665-b8b8-d8ba39fa60fc" providerId="ADAL" clId="{BEDD6FD8-2445-4BFD-A6B6-E5481B989952}" dt="2024-10-16T01:21:23.076" v="27" actId="14100"/>
          <ac:spMkLst>
            <pc:docMk/>
            <pc:sldMk cId="4039131314" sldId="627"/>
            <ac:spMk id="61" creationId="{09BFA62E-0EDB-E876-AC2D-59BE9E404FE4}"/>
          </ac:spMkLst>
        </pc:spChg>
        <pc:spChg chg="add mod">
          <ac:chgData name="李怜香" userId="33b2c5bb-a90f-4665-b8b8-d8ba39fa60fc" providerId="ADAL" clId="{BEDD6FD8-2445-4BFD-A6B6-E5481B989952}" dt="2024-10-16T01:23:41.730" v="61" actId="1076"/>
          <ac:spMkLst>
            <pc:docMk/>
            <pc:sldMk cId="4039131314" sldId="627"/>
            <ac:spMk id="62" creationId="{320B2525-CA2E-9D42-DA74-519E91F58CFE}"/>
          </ac:spMkLst>
        </pc:spChg>
        <pc:spChg chg="add mod">
          <ac:chgData name="李怜香" userId="33b2c5bb-a90f-4665-b8b8-d8ba39fa60fc" providerId="ADAL" clId="{BEDD6FD8-2445-4BFD-A6B6-E5481B989952}" dt="2024-10-16T01:27:09.353" v="79" actId="1076"/>
          <ac:spMkLst>
            <pc:docMk/>
            <pc:sldMk cId="4039131314" sldId="627"/>
            <ac:spMk id="63" creationId="{BAA2023D-8B75-19B0-6C53-7A96055119B9}"/>
          </ac:spMkLst>
        </pc:spChg>
        <pc:spChg chg="add del mod">
          <ac:chgData name="李怜香" userId="33b2c5bb-a90f-4665-b8b8-d8ba39fa60fc" providerId="ADAL" clId="{BEDD6FD8-2445-4BFD-A6B6-E5481B989952}" dt="2024-10-16T01:25:25.115" v="67" actId="478"/>
          <ac:spMkLst>
            <pc:docMk/>
            <pc:sldMk cId="4039131314" sldId="627"/>
            <ac:spMk id="64" creationId="{EB62485D-7400-6575-A6F0-4F8231000438}"/>
          </ac:spMkLst>
        </pc:spChg>
        <pc:spChg chg="mod">
          <ac:chgData name="李怜香" userId="33b2c5bb-a90f-4665-b8b8-d8ba39fa60fc" providerId="ADAL" clId="{BEDD6FD8-2445-4BFD-A6B6-E5481B989952}" dt="2024-10-16T01:26:06.505" v="69" actId="255"/>
          <ac:spMkLst>
            <pc:docMk/>
            <pc:sldMk cId="4039131314" sldId="627"/>
            <ac:spMk id="66" creationId="{A067FAB1-84F0-C899-5885-39F2BC8CE834}"/>
          </ac:spMkLst>
        </pc:spChg>
        <pc:spChg chg="mod">
          <ac:chgData name="李怜香" userId="33b2c5bb-a90f-4665-b8b8-d8ba39fa60fc" providerId="ADAL" clId="{BEDD6FD8-2445-4BFD-A6B6-E5481B989952}" dt="2024-10-16T01:26:06.505" v="69" actId="255"/>
          <ac:spMkLst>
            <pc:docMk/>
            <pc:sldMk cId="4039131314" sldId="627"/>
            <ac:spMk id="67" creationId="{13E0DB54-F164-3511-7914-ED74B1EF8A11}"/>
          </ac:spMkLst>
        </pc:spChg>
        <pc:spChg chg="add del mod">
          <ac:chgData name="李怜香" userId="33b2c5bb-a90f-4665-b8b8-d8ba39fa60fc" providerId="ADAL" clId="{BEDD6FD8-2445-4BFD-A6B6-E5481B989952}" dt="2024-10-16T01:27:13.044" v="80" actId="478"/>
          <ac:spMkLst>
            <pc:docMk/>
            <pc:sldMk cId="4039131314" sldId="627"/>
            <ac:spMk id="68" creationId="{6E7C9552-2AD6-8CBC-654E-6A1ECD9A1CA1}"/>
          </ac:spMkLst>
        </pc:spChg>
        <pc:spChg chg="add del mod">
          <ac:chgData name="李怜香" userId="33b2c5bb-a90f-4665-b8b8-d8ba39fa60fc" providerId="ADAL" clId="{BEDD6FD8-2445-4BFD-A6B6-E5481B989952}" dt="2024-10-16T01:27:21.682" v="81" actId="1076"/>
          <ac:spMkLst>
            <pc:docMk/>
            <pc:sldMk cId="4039131314" sldId="627"/>
            <ac:spMk id="69" creationId="{0A72EDF5-9E13-A91D-E574-A8E33E9A9D32}"/>
          </ac:spMkLst>
        </pc:spChg>
        <pc:grpChg chg="del mod">
          <ac:chgData name="李怜香" userId="33b2c5bb-a90f-4665-b8b8-d8ba39fa60fc" providerId="ADAL" clId="{BEDD6FD8-2445-4BFD-A6B6-E5481B989952}" dt="2024-10-16T01:19:31.967" v="20" actId="478"/>
          <ac:grpSpMkLst>
            <pc:docMk/>
            <pc:sldMk cId="4039131314" sldId="627"/>
            <ac:grpSpMk id="2" creationId="{00000000-0000-0000-0000-000000000000}"/>
          </ac:grpSpMkLst>
        </pc:grpChg>
        <pc:grpChg chg="add mod">
          <ac:chgData name="李怜香" userId="33b2c5bb-a90f-4665-b8b8-d8ba39fa60fc" providerId="ADAL" clId="{BEDD6FD8-2445-4BFD-A6B6-E5481B989952}" dt="2024-10-16T01:20:58.424" v="24"/>
          <ac:grpSpMkLst>
            <pc:docMk/>
            <pc:sldMk cId="4039131314" sldId="627"/>
            <ac:grpSpMk id="5" creationId="{2BB93B94-615B-6CE9-A5BC-ACD46BA445E6}"/>
          </ac:grpSpMkLst>
        </pc:grpChg>
        <pc:grpChg chg="add mod">
          <ac:chgData name="李怜香" userId="33b2c5bb-a90f-4665-b8b8-d8ba39fa60fc" providerId="ADAL" clId="{BEDD6FD8-2445-4BFD-A6B6-E5481B989952}" dt="2024-10-16T01:20:58.424" v="24"/>
          <ac:grpSpMkLst>
            <pc:docMk/>
            <pc:sldMk cId="4039131314" sldId="627"/>
            <ac:grpSpMk id="9" creationId="{D73BF008-35A9-A741-8A2C-210002A4649A}"/>
          </ac:grpSpMkLst>
        </pc:grpChg>
        <pc:grpChg chg="mod">
          <ac:chgData name="李怜香" userId="33b2c5bb-a90f-4665-b8b8-d8ba39fa60fc" providerId="ADAL" clId="{BEDD6FD8-2445-4BFD-A6B6-E5481B989952}" dt="2024-10-16T01:23:33.101" v="60" actId="1076"/>
          <ac:grpSpMkLst>
            <pc:docMk/>
            <pc:sldMk cId="4039131314" sldId="627"/>
            <ac:grpSpMk id="23" creationId="{834DC607-63D8-FE7A-1F82-FF91557A0BF7}"/>
          </ac:grpSpMkLst>
        </pc:grpChg>
        <pc:grpChg chg="add mod">
          <ac:chgData name="李怜香" userId="33b2c5bb-a90f-4665-b8b8-d8ba39fa60fc" providerId="ADAL" clId="{BEDD6FD8-2445-4BFD-A6B6-E5481B989952}" dt="2024-10-16T01:20:58.424" v="24"/>
          <ac:grpSpMkLst>
            <pc:docMk/>
            <pc:sldMk cId="4039131314" sldId="627"/>
            <ac:grpSpMk id="24" creationId="{D67931CC-3535-50B2-A338-274D18940C91}"/>
          </ac:grpSpMkLst>
        </pc:grpChg>
        <pc:grpChg chg="add mod">
          <ac:chgData name="李怜香" userId="33b2c5bb-a90f-4665-b8b8-d8ba39fa60fc" providerId="ADAL" clId="{BEDD6FD8-2445-4BFD-A6B6-E5481B989952}" dt="2024-10-16T01:20:58.424" v="24"/>
          <ac:grpSpMkLst>
            <pc:docMk/>
            <pc:sldMk cId="4039131314" sldId="627"/>
            <ac:grpSpMk id="28" creationId="{17B90D6D-FB18-6EDA-0ECF-72018C0AD2C5}"/>
          </ac:grpSpMkLst>
        </pc:grpChg>
        <pc:grpChg chg="add mod">
          <ac:chgData name="李怜香" userId="33b2c5bb-a90f-4665-b8b8-d8ba39fa60fc" providerId="ADAL" clId="{BEDD6FD8-2445-4BFD-A6B6-E5481B989952}" dt="2024-10-16T01:21:23.076" v="27" actId="14100"/>
          <ac:grpSpMkLst>
            <pc:docMk/>
            <pc:sldMk cId="4039131314" sldId="627"/>
            <ac:grpSpMk id="40" creationId="{B96F1915-5420-6DE5-1D05-AA627FFE4C86}"/>
          </ac:grpSpMkLst>
        </pc:grpChg>
        <pc:grpChg chg="add mod">
          <ac:chgData name="李怜香" userId="33b2c5bb-a90f-4665-b8b8-d8ba39fa60fc" providerId="ADAL" clId="{BEDD6FD8-2445-4BFD-A6B6-E5481B989952}" dt="2024-10-16T01:21:23.076" v="27" actId="14100"/>
          <ac:grpSpMkLst>
            <pc:docMk/>
            <pc:sldMk cId="4039131314" sldId="627"/>
            <ac:grpSpMk id="43" creationId="{E971459A-4AB5-6DFA-4281-18539318E8AB}"/>
          </ac:grpSpMkLst>
        </pc:grpChg>
        <pc:grpChg chg="add mod">
          <ac:chgData name="李怜香" userId="33b2c5bb-a90f-4665-b8b8-d8ba39fa60fc" providerId="ADAL" clId="{BEDD6FD8-2445-4BFD-A6B6-E5481B989952}" dt="2024-10-16T01:21:23.076" v="27" actId="14100"/>
          <ac:grpSpMkLst>
            <pc:docMk/>
            <pc:sldMk cId="4039131314" sldId="627"/>
            <ac:grpSpMk id="46" creationId="{8F862169-587D-5F11-2F26-8044B823BB2C}"/>
          </ac:grpSpMkLst>
        </pc:grpChg>
        <pc:grpChg chg="add mod">
          <ac:chgData name="李怜香" userId="33b2c5bb-a90f-4665-b8b8-d8ba39fa60fc" providerId="ADAL" clId="{BEDD6FD8-2445-4BFD-A6B6-E5481B989952}" dt="2024-10-16T01:21:23.076" v="27" actId="14100"/>
          <ac:grpSpMkLst>
            <pc:docMk/>
            <pc:sldMk cId="4039131314" sldId="627"/>
            <ac:grpSpMk id="50" creationId="{8C30E324-DC5A-1A7A-949E-25AD8D630FA0}"/>
          </ac:grpSpMkLst>
        </pc:grpChg>
        <pc:grpChg chg="add del mod ord">
          <ac:chgData name="李怜香" userId="33b2c5bb-a90f-4665-b8b8-d8ba39fa60fc" providerId="ADAL" clId="{BEDD6FD8-2445-4BFD-A6B6-E5481B989952}" dt="2024-10-16T01:27:44.978" v="82" actId="14100"/>
          <ac:grpSpMkLst>
            <pc:docMk/>
            <pc:sldMk cId="4039131314" sldId="627"/>
            <ac:grpSpMk id="65" creationId="{639AEB6A-9928-A446-C10D-2B15A3412F4C}"/>
          </ac:grpSpMkLst>
        </pc:grpChg>
      </pc:sldChg>
      <pc:sldChg chg="modNotes">
        <pc:chgData name="李怜香" userId="33b2c5bb-a90f-4665-b8b8-d8ba39fa60fc" providerId="ADAL" clId="{BEDD6FD8-2445-4BFD-A6B6-E5481B989952}" dt="2024-10-25T03:44:46.576" v="956"/>
        <pc:sldMkLst>
          <pc:docMk/>
          <pc:sldMk cId="1793634217" sldId="689"/>
        </pc:sldMkLst>
      </pc:sldChg>
      <pc:sldChg chg="modNotes">
        <pc:chgData name="李怜香" userId="33b2c5bb-a90f-4665-b8b8-d8ba39fa60fc" providerId="ADAL" clId="{BEDD6FD8-2445-4BFD-A6B6-E5481B989952}" dt="2024-10-25T03:44:46.576" v="956"/>
        <pc:sldMkLst>
          <pc:docMk/>
          <pc:sldMk cId="1277450407" sldId="690"/>
        </pc:sldMkLst>
      </pc:sldChg>
      <pc:sldChg chg="modNotes">
        <pc:chgData name="李怜香" userId="33b2c5bb-a90f-4665-b8b8-d8ba39fa60fc" providerId="ADAL" clId="{BEDD6FD8-2445-4BFD-A6B6-E5481B989952}" dt="2024-10-25T03:44:46.576" v="956"/>
        <pc:sldMkLst>
          <pc:docMk/>
          <pc:sldMk cId="2900437267" sldId="697"/>
        </pc:sldMkLst>
      </pc:sldChg>
      <pc:sldMasterChg chg="del delSldLayout">
        <pc:chgData name="李怜香" userId="33b2c5bb-a90f-4665-b8b8-d8ba39fa60fc" providerId="ADAL" clId="{BEDD6FD8-2445-4BFD-A6B6-E5481B989952}" dt="2024-10-16T01:19:12.069" v="17" actId="47"/>
        <pc:sldMasterMkLst>
          <pc:docMk/>
          <pc:sldMasterMk cId="4131340606" sldId="2147483698"/>
        </pc:sldMasterMkLst>
        <pc:sldLayoutChg chg="del">
          <pc:chgData name="李怜香" userId="33b2c5bb-a90f-4665-b8b8-d8ba39fa60fc" providerId="ADAL" clId="{BEDD6FD8-2445-4BFD-A6B6-E5481B989952}" dt="2024-10-16T01:19:12.069" v="17" actId="47"/>
          <pc:sldLayoutMkLst>
            <pc:docMk/>
            <pc:sldMasterMk cId="4131340606" sldId="2147483698"/>
            <pc:sldLayoutMk cId="941099845" sldId="2147483699"/>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1345273332" sldId="2147483700"/>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669257325" sldId="2147483701"/>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2987182754" sldId="2147483702"/>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2304280707" sldId="2147483703"/>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2323881085" sldId="2147483704"/>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4006812893" sldId="2147483705"/>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2977639892" sldId="2147483706"/>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985520071" sldId="2147483707"/>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656510962" sldId="2147483708"/>
          </pc:sldLayoutMkLst>
        </pc:sldLayoutChg>
        <pc:sldLayoutChg chg="del">
          <pc:chgData name="李怜香" userId="33b2c5bb-a90f-4665-b8b8-d8ba39fa60fc" providerId="ADAL" clId="{BEDD6FD8-2445-4BFD-A6B6-E5481B989952}" dt="2024-10-16T01:19:12.069" v="17" actId="47"/>
          <pc:sldLayoutMkLst>
            <pc:docMk/>
            <pc:sldMasterMk cId="4131340606" sldId="2147483698"/>
            <pc:sldLayoutMk cId="1310325813" sldId="2147483709"/>
          </pc:sldLayoutMkLst>
        </pc:sldLayoutChg>
      </pc:sldMasterChg>
      <pc:sldMasterChg chg="del delSldLayout">
        <pc:chgData name="李怜香" userId="33b2c5bb-a90f-4665-b8b8-d8ba39fa60fc" providerId="ADAL" clId="{BEDD6FD8-2445-4BFD-A6B6-E5481B989952}" dt="2024-10-16T01:19:07.825" v="15" actId="47"/>
        <pc:sldMasterMkLst>
          <pc:docMk/>
          <pc:sldMasterMk cId="1104748363" sldId="2147483710"/>
        </pc:sldMasterMkLst>
        <pc:sldLayoutChg chg="del">
          <pc:chgData name="李怜香" userId="33b2c5bb-a90f-4665-b8b8-d8ba39fa60fc" providerId="ADAL" clId="{BEDD6FD8-2445-4BFD-A6B6-E5481B989952}" dt="2024-10-16T01:19:07.825" v="15" actId="47"/>
          <pc:sldLayoutMkLst>
            <pc:docMk/>
            <pc:sldMasterMk cId="1104748363" sldId="2147483710"/>
            <pc:sldLayoutMk cId="923653031" sldId="2147483711"/>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376209170" sldId="2147483712"/>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3035338875" sldId="2147483713"/>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1510933243" sldId="2147483714"/>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4194291059" sldId="2147483715"/>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2068897999" sldId="2147483716"/>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4155912743" sldId="2147483717"/>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3846014598" sldId="2147483718"/>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1612406868" sldId="2147483719"/>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1755565771" sldId="2147483720"/>
          </pc:sldLayoutMkLst>
        </pc:sldLayoutChg>
        <pc:sldLayoutChg chg="del">
          <pc:chgData name="李怜香" userId="33b2c5bb-a90f-4665-b8b8-d8ba39fa60fc" providerId="ADAL" clId="{BEDD6FD8-2445-4BFD-A6B6-E5481B989952}" dt="2024-10-16T01:19:07.825" v="15" actId="47"/>
          <pc:sldLayoutMkLst>
            <pc:docMk/>
            <pc:sldMasterMk cId="1104748363" sldId="2147483710"/>
            <pc:sldLayoutMk cId="495214803" sldId="2147483721"/>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E8C9FF-2EEE-45E7-8BC9-37BE9437F396}" type="doc">
      <dgm:prSet loTypeId="urn:microsoft.com/office/officeart/2005/8/layout/process1" loCatId="process" qsTypeId="urn:microsoft.com/office/officeart/2005/8/quickstyle/simple1" qsCatId="simple" csTypeId="urn:microsoft.com/office/officeart/2005/8/colors/colorful2" csCatId="colorful" phldr="1"/>
      <dgm:spPr/>
    </dgm:pt>
    <dgm:pt modelId="{6FDA44D6-2D2D-46AE-B28E-C8A7C1DB784B}">
      <dgm:prSet phldrT="[テキスト]" custT="1"/>
      <dgm:spPr/>
      <dgm:t>
        <a:bodyPr/>
        <a:lstStyle/>
        <a:p>
          <a:r>
            <a:rPr kumimoji="1" lang="ja-JP" altLang="en-US" sz="2000" b="1" u="sng"/>
            <a:t>労働者の意に反する性的な言動</a:t>
          </a:r>
          <a:endParaRPr kumimoji="1" lang="en-US" altLang="ja-JP" sz="2000" b="1" u="sng"/>
        </a:p>
        <a:p>
          <a:r>
            <a:rPr kumimoji="1" lang="ja-JP" altLang="en-US" sz="1600" u="none"/>
            <a:t>交際、性的な</a:t>
          </a:r>
          <a:r>
            <a:rPr kumimoji="1" lang="ja-JP" altLang="en-US" sz="1600" u="none" err="1"/>
            <a:t>関係のの強要</a:t>
          </a:r>
          <a:endParaRPr kumimoji="1" lang="en-US" altLang="ja-JP" sz="1600" u="none"/>
        </a:p>
        <a:p>
          <a:r>
            <a:rPr kumimoji="1" lang="ja-JP" altLang="en-US" sz="1600" u="none"/>
            <a:t>身体接触</a:t>
          </a:r>
          <a:endParaRPr kumimoji="1" lang="en-US" altLang="ja-JP" sz="1600" u="none"/>
        </a:p>
      </dgm:t>
    </dgm:pt>
    <dgm:pt modelId="{F358C584-1EC6-48AB-BFFA-1E8ABEE9223B}" type="parTrans" cxnId="{5744FDC0-90DC-442E-AAFE-075DA7B2B804}">
      <dgm:prSet/>
      <dgm:spPr/>
      <dgm:t>
        <a:bodyPr/>
        <a:lstStyle/>
        <a:p>
          <a:endParaRPr kumimoji="1" lang="ja-JP" altLang="en-US"/>
        </a:p>
      </dgm:t>
    </dgm:pt>
    <dgm:pt modelId="{23A64D8E-2631-4B2D-B7FA-8EE3F9FD53F9}" type="sibTrans" cxnId="{5744FDC0-90DC-442E-AAFE-075DA7B2B804}">
      <dgm:prSet/>
      <dgm:spPr/>
      <dgm:t>
        <a:bodyPr/>
        <a:lstStyle/>
        <a:p>
          <a:endParaRPr kumimoji="1" lang="ja-JP" altLang="en-US"/>
        </a:p>
      </dgm:t>
    </dgm:pt>
    <dgm:pt modelId="{60ED28C4-79BA-491E-8250-2F414A5284A3}">
      <dgm:prSet phldrT="[テキスト]" custT="1"/>
      <dgm:spPr/>
      <dgm:t>
        <a:bodyPr/>
        <a:lstStyle/>
        <a:p>
          <a:r>
            <a:rPr kumimoji="1" lang="ja-JP" altLang="en-US" sz="2000" b="1" u="sng"/>
            <a:t>労働者の対応</a:t>
          </a:r>
          <a:endParaRPr kumimoji="1" lang="en-US" altLang="ja-JP" sz="2000" b="1" u="sng"/>
        </a:p>
        <a:p>
          <a:r>
            <a:rPr kumimoji="1" lang="ja-JP" altLang="en-US" sz="1600"/>
            <a:t>抵抗、拒否</a:t>
          </a:r>
        </a:p>
      </dgm:t>
    </dgm:pt>
    <dgm:pt modelId="{8CF7A4F4-AE4D-404E-B277-D0C7240D0654}" type="parTrans" cxnId="{B1CB8F37-A62E-4818-AB21-69706B6B1958}">
      <dgm:prSet/>
      <dgm:spPr/>
      <dgm:t>
        <a:bodyPr/>
        <a:lstStyle/>
        <a:p>
          <a:endParaRPr kumimoji="1" lang="ja-JP" altLang="en-US"/>
        </a:p>
      </dgm:t>
    </dgm:pt>
    <dgm:pt modelId="{009F053B-9B24-4D69-858D-AFACABFAE430}" type="sibTrans" cxnId="{B1CB8F37-A62E-4818-AB21-69706B6B1958}">
      <dgm:prSet/>
      <dgm:spPr/>
      <dgm:t>
        <a:bodyPr/>
        <a:lstStyle/>
        <a:p>
          <a:endParaRPr kumimoji="1" lang="ja-JP" altLang="en-US"/>
        </a:p>
      </dgm:t>
    </dgm:pt>
    <dgm:pt modelId="{E07BE274-0FAB-4054-9256-E29661B09FF6}">
      <dgm:prSet phldrT="[テキスト]" custT="1"/>
      <dgm:spPr/>
      <dgm:t>
        <a:bodyPr/>
        <a:lstStyle/>
        <a:p>
          <a:r>
            <a:rPr kumimoji="1" lang="ja-JP" altLang="en-US" sz="2000" b="1" u="sng"/>
            <a:t>労働者の不利益になる処分等</a:t>
          </a:r>
          <a:endParaRPr kumimoji="1" lang="en-US" altLang="ja-JP" sz="2000" b="1" u="sng"/>
        </a:p>
        <a:p>
          <a:r>
            <a:rPr lang="ja-JP" altLang="en-US" sz="1600"/>
            <a:t>解雇</a:t>
          </a:r>
        </a:p>
        <a:p>
          <a:pPr>
            <a:buNone/>
          </a:pPr>
          <a:r>
            <a:rPr lang="ja-JP" altLang="en-US" sz="1600"/>
            <a:t>降格</a:t>
          </a:r>
        </a:p>
        <a:p>
          <a:pPr>
            <a:buNone/>
          </a:pPr>
          <a:r>
            <a:rPr lang="ja-JP" altLang="en-US" sz="1600"/>
            <a:t>減給</a:t>
          </a:r>
        </a:p>
        <a:p>
          <a:pPr>
            <a:buNone/>
          </a:pPr>
          <a:r>
            <a:rPr lang="ja-JP" altLang="en-US" sz="1600"/>
            <a:t>労働契約の更新拒否</a:t>
          </a:r>
        </a:p>
        <a:p>
          <a:pPr>
            <a:buNone/>
          </a:pPr>
          <a:r>
            <a:rPr lang="ja-JP" altLang="en-US" sz="1600"/>
            <a:t>昇進・昇格の対象からはずす</a:t>
          </a:r>
        </a:p>
        <a:p>
          <a:pPr>
            <a:buNone/>
          </a:pPr>
          <a:r>
            <a:rPr lang="ja-JP" altLang="en-US" sz="1600"/>
            <a:t>客観的に見て不利益な配置転換</a:t>
          </a:r>
          <a:endParaRPr kumimoji="1" lang="ja-JP" altLang="en-US" sz="1600"/>
        </a:p>
      </dgm:t>
    </dgm:pt>
    <dgm:pt modelId="{42EBF5BC-44AE-495D-92DF-0FDE29E62F43}" type="parTrans" cxnId="{AAED3634-EB52-4006-B908-2A08B5C17DDD}">
      <dgm:prSet/>
      <dgm:spPr/>
      <dgm:t>
        <a:bodyPr/>
        <a:lstStyle/>
        <a:p>
          <a:endParaRPr kumimoji="1" lang="ja-JP" altLang="en-US"/>
        </a:p>
      </dgm:t>
    </dgm:pt>
    <dgm:pt modelId="{13B5F4A7-5C10-458A-BE8C-2943C66544DC}" type="sibTrans" cxnId="{AAED3634-EB52-4006-B908-2A08B5C17DDD}">
      <dgm:prSet/>
      <dgm:spPr/>
      <dgm:t>
        <a:bodyPr/>
        <a:lstStyle/>
        <a:p>
          <a:endParaRPr kumimoji="1" lang="ja-JP" altLang="en-US"/>
        </a:p>
      </dgm:t>
    </dgm:pt>
    <dgm:pt modelId="{831AD9B9-5B54-43E2-B866-C21ACC6BED84}" type="pres">
      <dgm:prSet presAssocID="{C9E8C9FF-2EEE-45E7-8BC9-37BE9437F396}" presName="Name0" presStyleCnt="0">
        <dgm:presLayoutVars>
          <dgm:dir/>
          <dgm:resizeHandles val="exact"/>
        </dgm:presLayoutVars>
      </dgm:prSet>
      <dgm:spPr/>
    </dgm:pt>
    <dgm:pt modelId="{433EEB22-E4AD-4DAA-84B8-EBF1BC444DDC}" type="pres">
      <dgm:prSet presAssocID="{6FDA44D6-2D2D-46AE-B28E-C8A7C1DB784B}" presName="node" presStyleLbl="node1" presStyleIdx="0" presStyleCnt="3" custLinFactNeighborX="-5474" custLinFactNeighborY="-24481">
        <dgm:presLayoutVars>
          <dgm:bulletEnabled val="1"/>
        </dgm:presLayoutVars>
      </dgm:prSet>
      <dgm:spPr/>
    </dgm:pt>
    <dgm:pt modelId="{3B1D14BF-FA9F-42C4-B61A-9C1FFA03FB1B}" type="pres">
      <dgm:prSet presAssocID="{23A64D8E-2631-4B2D-B7FA-8EE3F9FD53F9}" presName="sibTrans" presStyleLbl="sibTrans2D1" presStyleIdx="0" presStyleCnt="2"/>
      <dgm:spPr/>
    </dgm:pt>
    <dgm:pt modelId="{E467135C-8B03-4F10-9786-181AFFF7922D}" type="pres">
      <dgm:prSet presAssocID="{23A64D8E-2631-4B2D-B7FA-8EE3F9FD53F9}" presName="connectorText" presStyleLbl="sibTrans2D1" presStyleIdx="0" presStyleCnt="2"/>
      <dgm:spPr/>
    </dgm:pt>
    <dgm:pt modelId="{E7171C17-565B-4E4C-BB19-78E7B3779E69}" type="pres">
      <dgm:prSet presAssocID="{60ED28C4-79BA-491E-8250-2F414A5284A3}" presName="node" presStyleLbl="node1" presStyleIdx="1" presStyleCnt="3" custLinFactNeighborX="-2086" custLinFactNeighborY="-25117">
        <dgm:presLayoutVars>
          <dgm:bulletEnabled val="1"/>
        </dgm:presLayoutVars>
      </dgm:prSet>
      <dgm:spPr/>
    </dgm:pt>
    <dgm:pt modelId="{25E7F651-F1AF-4DFB-9018-46353D7649E5}" type="pres">
      <dgm:prSet presAssocID="{009F053B-9B24-4D69-858D-AFACABFAE430}" presName="sibTrans" presStyleLbl="sibTrans2D1" presStyleIdx="1" presStyleCnt="2" custAng="20711089" custLinFactNeighborX="1252" custLinFactNeighborY="-61535"/>
      <dgm:spPr/>
    </dgm:pt>
    <dgm:pt modelId="{692E93DE-2996-41C8-8AB0-C5790A7A4DB1}" type="pres">
      <dgm:prSet presAssocID="{009F053B-9B24-4D69-858D-AFACABFAE430}" presName="connectorText" presStyleLbl="sibTrans2D1" presStyleIdx="1" presStyleCnt="2"/>
      <dgm:spPr/>
    </dgm:pt>
    <dgm:pt modelId="{EC044244-9A40-44FB-A3C6-3740BCF9F79B}" type="pres">
      <dgm:prSet presAssocID="{E07BE274-0FAB-4054-9256-E29661B09FF6}" presName="node" presStyleLbl="node1" presStyleIdx="2" presStyleCnt="3" custScaleY="166354">
        <dgm:presLayoutVars>
          <dgm:bulletEnabled val="1"/>
        </dgm:presLayoutVars>
      </dgm:prSet>
      <dgm:spPr/>
    </dgm:pt>
  </dgm:ptLst>
  <dgm:cxnLst>
    <dgm:cxn modelId="{3E102304-92E3-4937-B906-03CCFCAE3C49}" type="presOf" srcId="{E07BE274-0FAB-4054-9256-E29661B09FF6}" destId="{EC044244-9A40-44FB-A3C6-3740BCF9F79B}" srcOrd="0" destOrd="0" presId="urn:microsoft.com/office/officeart/2005/8/layout/process1"/>
    <dgm:cxn modelId="{F5D15F21-6AD3-4C29-AE15-CFF2916CA527}" type="presOf" srcId="{009F053B-9B24-4D69-858D-AFACABFAE430}" destId="{25E7F651-F1AF-4DFB-9018-46353D7649E5}" srcOrd="0" destOrd="0" presId="urn:microsoft.com/office/officeart/2005/8/layout/process1"/>
    <dgm:cxn modelId="{D16E8E30-FCB3-43D0-8026-D0F5DE020BB0}" type="presOf" srcId="{60ED28C4-79BA-491E-8250-2F414A5284A3}" destId="{E7171C17-565B-4E4C-BB19-78E7B3779E69}" srcOrd="0" destOrd="0" presId="urn:microsoft.com/office/officeart/2005/8/layout/process1"/>
    <dgm:cxn modelId="{AAED3634-EB52-4006-B908-2A08B5C17DDD}" srcId="{C9E8C9FF-2EEE-45E7-8BC9-37BE9437F396}" destId="{E07BE274-0FAB-4054-9256-E29661B09FF6}" srcOrd="2" destOrd="0" parTransId="{42EBF5BC-44AE-495D-92DF-0FDE29E62F43}" sibTransId="{13B5F4A7-5C10-458A-BE8C-2943C66544DC}"/>
    <dgm:cxn modelId="{17F74635-AEC6-4C2E-AEAF-E769DD3D94F1}" type="presOf" srcId="{009F053B-9B24-4D69-858D-AFACABFAE430}" destId="{692E93DE-2996-41C8-8AB0-C5790A7A4DB1}" srcOrd="1" destOrd="0" presId="urn:microsoft.com/office/officeart/2005/8/layout/process1"/>
    <dgm:cxn modelId="{B1CB8F37-A62E-4818-AB21-69706B6B1958}" srcId="{C9E8C9FF-2EEE-45E7-8BC9-37BE9437F396}" destId="{60ED28C4-79BA-491E-8250-2F414A5284A3}" srcOrd="1" destOrd="0" parTransId="{8CF7A4F4-AE4D-404E-B277-D0C7240D0654}" sibTransId="{009F053B-9B24-4D69-858D-AFACABFAE430}"/>
    <dgm:cxn modelId="{312B1E41-47AD-49D4-9FE5-58FF54FF87AF}" type="presOf" srcId="{23A64D8E-2631-4B2D-B7FA-8EE3F9FD53F9}" destId="{E467135C-8B03-4F10-9786-181AFFF7922D}" srcOrd="1" destOrd="0" presId="urn:microsoft.com/office/officeart/2005/8/layout/process1"/>
    <dgm:cxn modelId="{5744FDC0-90DC-442E-AAFE-075DA7B2B804}" srcId="{C9E8C9FF-2EEE-45E7-8BC9-37BE9437F396}" destId="{6FDA44D6-2D2D-46AE-B28E-C8A7C1DB784B}" srcOrd="0" destOrd="0" parTransId="{F358C584-1EC6-48AB-BFFA-1E8ABEE9223B}" sibTransId="{23A64D8E-2631-4B2D-B7FA-8EE3F9FD53F9}"/>
    <dgm:cxn modelId="{7D99BFD6-68AD-440A-B5F9-AC4B1880D42F}" type="presOf" srcId="{C9E8C9FF-2EEE-45E7-8BC9-37BE9437F396}" destId="{831AD9B9-5B54-43E2-B866-C21ACC6BED84}" srcOrd="0" destOrd="0" presId="urn:microsoft.com/office/officeart/2005/8/layout/process1"/>
    <dgm:cxn modelId="{911986DF-971B-4315-9727-2968EAB8C560}" type="presOf" srcId="{6FDA44D6-2D2D-46AE-B28E-C8A7C1DB784B}" destId="{433EEB22-E4AD-4DAA-84B8-EBF1BC444DDC}" srcOrd="0" destOrd="0" presId="urn:microsoft.com/office/officeart/2005/8/layout/process1"/>
    <dgm:cxn modelId="{B0F4CCF8-DDB3-4029-BE8F-946ABC911A67}" type="presOf" srcId="{23A64D8E-2631-4B2D-B7FA-8EE3F9FD53F9}" destId="{3B1D14BF-FA9F-42C4-B61A-9C1FFA03FB1B}" srcOrd="0" destOrd="0" presId="urn:microsoft.com/office/officeart/2005/8/layout/process1"/>
    <dgm:cxn modelId="{21565C44-1C74-473A-8A81-71CBCDD0E8A3}" type="presParOf" srcId="{831AD9B9-5B54-43E2-B866-C21ACC6BED84}" destId="{433EEB22-E4AD-4DAA-84B8-EBF1BC444DDC}" srcOrd="0" destOrd="0" presId="urn:microsoft.com/office/officeart/2005/8/layout/process1"/>
    <dgm:cxn modelId="{92CE7D15-5FE7-4F63-AFF4-B9610DCF05BD}" type="presParOf" srcId="{831AD9B9-5B54-43E2-B866-C21ACC6BED84}" destId="{3B1D14BF-FA9F-42C4-B61A-9C1FFA03FB1B}" srcOrd="1" destOrd="0" presId="urn:microsoft.com/office/officeart/2005/8/layout/process1"/>
    <dgm:cxn modelId="{60D5E306-A2C4-4E8F-AD3F-81D118B9EF88}" type="presParOf" srcId="{3B1D14BF-FA9F-42C4-B61A-9C1FFA03FB1B}" destId="{E467135C-8B03-4F10-9786-181AFFF7922D}" srcOrd="0" destOrd="0" presId="urn:microsoft.com/office/officeart/2005/8/layout/process1"/>
    <dgm:cxn modelId="{15B2CF3E-EC2D-4D10-8E2D-4CCBB7CAAE92}" type="presParOf" srcId="{831AD9B9-5B54-43E2-B866-C21ACC6BED84}" destId="{E7171C17-565B-4E4C-BB19-78E7B3779E69}" srcOrd="2" destOrd="0" presId="urn:microsoft.com/office/officeart/2005/8/layout/process1"/>
    <dgm:cxn modelId="{CE65BF59-3317-4AA6-AFF5-3DC00CC31957}" type="presParOf" srcId="{831AD9B9-5B54-43E2-B866-C21ACC6BED84}" destId="{25E7F651-F1AF-4DFB-9018-46353D7649E5}" srcOrd="3" destOrd="0" presId="urn:microsoft.com/office/officeart/2005/8/layout/process1"/>
    <dgm:cxn modelId="{7B1C6D3B-E6FE-4124-AE05-4A7A0D8B1575}" type="presParOf" srcId="{25E7F651-F1AF-4DFB-9018-46353D7649E5}" destId="{692E93DE-2996-41C8-8AB0-C5790A7A4DB1}" srcOrd="0" destOrd="0" presId="urn:microsoft.com/office/officeart/2005/8/layout/process1"/>
    <dgm:cxn modelId="{2FFF99F4-8102-40B2-951B-7A2AC4491DD5}" type="presParOf" srcId="{831AD9B9-5B54-43E2-B866-C21ACC6BED84}" destId="{EC044244-9A40-44FB-A3C6-3740BCF9F79B}"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E8C9FF-2EEE-45E7-8BC9-37BE9437F396}" type="doc">
      <dgm:prSet loTypeId="urn:microsoft.com/office/officeart/2005/8/layout/process1" loCatId="process" qsTypeId="urn:microsoft.com/office/officeart/2005/8/quickstyle/simple1" qsCatId="simple" csTypeId="urn:microsoft.com/office/officeart/2005/8/colors/colorful2" csCatId="colorful" phldr="1"/>
      <dgm:spPr/>
    </dgm:pt>
    <dgm:pt modelId="{6FDA44D6-2D2D-46AE-B28E-C8A7C1DB784B}">
      <dgm:prSet phldrT="[テキスト]" custT="1"/>
      <dgm:spPr/>
      <dgm:t>
        <a:bodyPr/>
        <a:lstStyle/>
        <a:p>
          <a:r>
            <a:rPr kumimoji="1" lang="ja-JP" altLang="en-US" sz="2000" b="1" u="sng"/>
            <a:t>労働者の意に反する性的な言動</a:t>
          </a:r>
          <a:endParaRPr kumimoji="1" lang="en-US" altLang="ja-JP" sz="2000" b="1" u="sng"/>
        </a:p>
        <a:p>
          <a:r>
            <a:rPr kumimoji="1" lang="ja-JP" altLang="en-US" sz="1800" u="none"/>
            <a:t>身体接触</a:t>
          </a:r>
          <a:endParaRPr kumimoji="1" lang="en-US" altLang="ja-JP" sz="1800" u="none"/>
        </a:p>
        <a:p>
          <a:r>
            <a:rPr kumimoji="1" lang="ja-JP" altLang="en-US" sz="1800" u="none"/>
            <a:t>性的な発言、うわさを流す</a:t>
          </a:r>
          <a:endParaRPr kumimoji="1" lang="en-US" altLang="ja-JP" sz="1800" u="none"/>
        </a:p>
        <a:p>
          <a:r>
            <a:rPr kumimoji="1" lang="ja-JP" altLang="en-US" sz="1800" u="none"/>
            <a:t>視覚</a:t>
          </a:r>
        </a:p>
      </dgm:t>
    </dgm:pt>
    <dgm:pt modelId="{F358C584-1EC6-48AB-BFFA-1E8ABEE9223B}" type="parTrans" cxnId="{5744FDC0-90DC-442E-AAFE-075DA7B2B804}">
      <dgm:prSet/>
      <dgm:spPr/>
      <dgm:t>
        <a:bodyPr/>
        <a:lstStyle/>
        <a:p>
          <a:endParaRPr kumimoji="1" lang="ja-JP" altLang="en-US"/>
        </a:p>
      </dgm:t>
    </dgm:pt>
    <dgm:pt modelId="{23A64D8E-2631-4B2D-B7FA-8EE3F9FD53F9}" type="sibTrans" cxnId="{5744FDC0-90DC-442E-AAFE-075DA7B2B804}">
      <dgm:prSet/>
      <dgm:spPr/>
      <dgm:t>
        <a:bodyPr/>
        <a:lstStyle/>
        <a:p>
          <a:endParaRPr kumimoji="1" lang="ja-JP" altLang="en-US"/>
        </a:p>
      </dgm:t>
    </dgm:pt>
    <dgm:pt modelId="{60ED28C4-79BA-491E-8250-2F414A5284A3}">
      <dgm:prSet phldrT="[テキスト]" custT="1"/>
      <dgm:spPr/>
      <dgm:t>
        <a:bodyPr/>
        <a:lstStyle/>
        <a:p>
          <a:r>
            <a:rPr kumimoji="1" lang="ja-JP" altLang="en-US" sz="2000" b="1" u="sng"/>
            <a:t>就業環境が</a:t>
          </a:r>
          <a:endParaRPr kumimoji="1" lang="en-US" altLang="ja-JP" sz="2000" b="1" u="sng"/>
        </a:p>
        <a:p>
          <a:r>
            <a:rPr kumimoji="1" lang="ja-JP" altLang="en-US" sz="2000" b="1" u="sng"/>
            <a:t>不快に</a:t>
          </a:r>
          <a:endParaRPr kumimoji="1" lang="en-US" altLang="ja-JP" sz="2000" b="1" u="sng"/>
        </a:p>
      </dgm:t>
    </dgm:pt>
    <dgm:pt modelId="{8CF7A4F4-AE4D-404E-B277-D0C7240D0654}" type="parTrans" cxnId="{B1CB8F37-A62E-4818-AB21-69706B6B1958}">
      <dgm:prSet/>
      <dgm:spPr/>
      <dgm:t>
        <a:bodyPr/>
        <a:lstStyle/>
        <a:p>
          <a:endParaRPr kumimoji="1" lang="ja-JP" altLang="en-US"/>
        </a:p>
      </dgm:t>
    </dgm:pt>
    <dgm:pt modelId="{009F053B-9B24-4D69-858D-AFACABFAE430}" type="sibTrans" cxnId="{B1CB8F37-A62E-4818-AB21-69706B6B1958}">
      <dgm:prSet/>
      <dgm:spPr/>
      <dgm:t>
        <a:bodyPr/>
        <a:lstStyle/>
        <a:p>
          <a:endParaRPr kumimoji="1" lang="ja-JP" altLang="en-US"/>
        </a:p>
      </dgm:t>
    </dgm:pt>
    <dgm:pt modelId="{E07BE274-0FAB-4054-9256-E29661B09FF6}">
      <dgm:prSet phldrT="[テキスト]" custT="1"/>
      <dgm:spPr/>
      <dgm:t>
        <a:bodyPr/>
        <a:lstStyle/>
        <a:p>
          <a:r>
            <a:rPr lang="ja-JP" altLang="en-US" sz="2000" b="1" u="sng"/>
            <a:t>就業する上で</a:t>
          </a:r>
          <a:endParaRPr lang="en-US" altLang="ja-JP" sz="2000" b="1" u="sng"/>
        </a:p>
        <a:p>
          <a:r>
            <a:rPr lang="ja-JP" altLang="en-US" sz="2000" b="1" u="sng"/>
            <a:t>見過ごせない程度の支障</a:t>
          </a:r>
          <a:endParaRPr lang="en-US" altLang="ja-JP" sz="2000" b="1" u="sng"/>
        </a:p>
        <a:p>
          <a:r>
            <a:rPr lang="ja-JP" altLang="en-US" sz="1900"/>
            <a:t>能力の発揮に</a:t>
          </a:r>
          <a:endParaRPr lang="en-US" altLang="ja-JP" sz="1900"/>
        </a:p>
        <a:p>
          <a:r>
            <a:rPr lang="ja-JP" altLang="en-US" sz="1900"/>
            <a:t>悪影響</a:t>
          </a:r>
          <a:endParaRPr lang="en-US" altLang="ja-JP" sz="1900"/>
        </a:p>
      </dgm:t>
    </dgm:pt>
    <dgm:pt modelId="{42EBF5BC-44AE-495D-92DF-0FDE29E62F43}" type="parTrans" cxnId="{AAED3634-EB52-4006-B908-2A08B5C17DDD}">
      <dgm:prSet/>
      <dgm:spPr/>
      <dgm:t>
        <a:bodyPr/>
        <a:lstStyle/>
        <a:p>
          <a:endParaRPr kumimoji="1" lang="ja-JP" altLang="en-US"/>
        </a:p>
      </dgm:t>
    </dgm:pt>
    <dgm:pt modelId="{13B5F4A7-5C10-458A-BE8C-2943C66544DC}" type="sibTrans" cxnId="{AAED3634-EB52-4006-B908-2A08B5C17DDD}">
      <dgm:prSet/>
      <dgm:spPr/>
      <dgm:t>
        <a:bodyPr/>
        <a:lstStyle/>
        <a:p>
          <a:endParaRPr kumimoji="1" lang="ja-JP" altLang="en-US"/>
        </a:p>
      </dgm:t>
    </dgm:pt>
    <dgm:pt modelId="{831AD9B9-5B54-43E2-B866-C21ACC6BED84}" type="pres">
      <dgm:prSet presAssocID="{C9E8C9FF-2EEE-45E7-8BC9-37BE9437F396}" presName="Name0" presStyleCnt="0">
        <dgm:presLayoutVars>
          <dgm:dir/>
          <dgm:resizeHandles val="exact"/>
        </dgm:presLayoutVars>
      </dgm:prSet>
      <dgm:spPr/>
    </dgm:pt>
    <dgm:pt modelId="{433EEB22-E4AD-4DAA-84B8-EBF1BC444DDC}" type="pres">
      <dgm:prSet presAssocID="{6FDA44D6-2D2D-46AE-B28E-C8A7C1DB784B}" presName="node" presStyleLbl="node1" presStyleIdx="0" presStyleCnt="3">
        <dgm:presLayoutVars>
          <dgm:bulletEnabled val="1"/>
        </dgm:presLayoutVars>
      </dgm:prSet>
      <dgm:spPr/>
    </dgm:pt>
    <dgm:pt modelId="{3B1D14BF-FA9F-42C4-B61A-9C1FFA03FB1B}" type="pres">
      <dgm:prSet presAssocID="{23A64D8E-2631-4B2D-B7FA-8EE3F9FD53F9}" presName="sibTrans" presStyleLbl="sibTrans2D1" presStyleIdx="0" presStyleCnt="2"/>
      <dgm:spPr/>
    </dgm:pt>
    <dgm:pt modelId="{E467135C-8B03-4F10-9786-181AFFF7922D}" type="pres">
      <dgm:prSet presAssocID="{23A64D8E-2631-4B2D-B7FA-8EE3F9FD53F9}" presName="connectorText" presStyleLbl="sibTrans2D1" presStyleIdx="0" presStyleCnt="2"/>
      <dgm:spPr/>
    </dgm:pt>
    <dgm:pt modelId="{E7171C17-565B-4E4C-BB19-78E7B3779E69}" type="pres">
      <dgm:prSet presAssocID="{60ED28C4-79BA-491E-8250-2F414A5284A3}" presName="node" presStyleLbl="node1" presStyleIdx="1" presStyleCnt="3">
        <dgm:presLayoutVars>
          <dgm:bulletEnabled val="1"/>
        </dgm:presLayoutVars>
      </dgm:prSet>
      <dgm:spPr/>
    </dgm:pt>
    <dgm:pt modelId="{25E7F651-F1AF-4DFB-9018-46353D7649E5}" type="pres">
      <dgm:prSet presAssocID="{009F053B-9B24-4D69-858D-AFACABFAE430}" presName="sibTrans" presStyleLbl="sibTrans2D1" presStyleIdx="1" presStyleCnt="2"/>
      <dgm:spPr/>
    </dgm:pt>
    <dgm:pt modelId="{692E93DE-2996-41C8-8AB0-C5790A7A4DB1}" type="pres">
      <dgm:prSet presAssocID="{009F053B-9B24-4D69-858D-AFACABFAE430}" presName="connectorText" presStyleLbl="sibTrans2D1" presStyleIdx="1" presStyleCnt="2"/>
      <dgm:spPr/>
    </dgm:pt>
    <dgm:pt modelId="{EC044244-9A40-44FB-A3C6-3740BCF9F79B}" type="pres">
      <dgm:prSet presAssocID="{E07BE274-0FAB-4054-9256-E29661B09FF6}" presName="node" presStyleLbl="node1" presStyleIdx="2" presStyleCnt="3" custScaleY="105021">
        <dgm:presLayoutVars>
          <dgm:bulletEnabled val="1"/>
        </dgm:presLayoutVars>
      </dgm:prSet>
      <dgm:spPr/>
    </dgm:pt>
  </dgm:ptLst>
  <dgm:cxnLst>
    <dgm:cxn modelId="{3E102304-92E3-4937-B906-03CCFCAE3C49}" type="presOf" srcId="{E07BE274-0FAB-4054-9256-E29661B09FF6}" destId="{EC044244-9A40-44FB-A3C6-3740BCF9F79B}" srcOrd="0" destOrd="0" presId="urn:microsoft.com/office/officeart/2005/8/layout/process1"/>
    <dgm:cxn modelId="{F5D15F21-6AD3-4C29-AE15-CFF2916CA527}" type="presOf" srcId="{009F053B-9B24-4D69-858D-AFACABFAE430}" destId="{25E7F651-F1AF-4DFB-9018-46353D7649E5}" srcOrd="0" destOrd="0" presId="urn:microsoft.com/office/officeart/2005/8/layout/process1"/>
    <dgm:cxn modelId="{D16E8E30-FCB3-43D0-8026-D0F5DE020BB0}" type="presOf" srcId="{60ED28C4-79BA-491E-8250-2F414A5284A3}" destId="{E7171C17-565B-4E4C-BB19-78E7B3779E69}" srcOrd="0" destOrd="0" presId="urn:microsoft.com/office/officeart/2005/8/layout/process1"/>
    <dgm:cxn modelId="{AAED3634-EB52-4006-B908-2A08B5C17DDD}" srcId="{C9E8C9FF-2EEE-45E7-8BC9-37BE9437F396}" destId="{E07BE274-0FAB-4054-9256-E29661B09FF6}" srcOrd="2" destOrd="0" parTransId="{42EBF5BC-44AE-495D-92DF-0FDE29E62F43}" sibTransId="{13B5F4A7-5C10-458A-BE8C-2943C66544DC}"/>
    <dgm:cxn modelId="{17F74635-AEC6-4C2E-AEAF-E769DD3D94F1}" type="presOf" srcId="{009F053B-9B24-4D69-858D-AFACABFAE430}" destId="{692E93DE-2996-41C8-8AB0-C5790A7A4DB1}" srcOrd="1" destOrd="0" presId="urn:microsoft.com/office/officeart/2005/8/layout/process1"/>
    <dgm:cxn modelId="{B1CB8F37-A62E-4818-AB21-69706B6B1958}" srcId="{C9E8C9FF-2EEE-45E7-8BC9-37BE9437F396}" destId="{60ED28C4-79BA-491E-8250-2F414A5284A3}" srcOrd="1" destOrd="0" parTransId="{8CF7A4F4-AE4D-404E-B277-D0C7240D0654}" sibTransId="{009F053B-9B24-4D69-858D-AFACABFAE430}"/>
    <dgm:cxn modelId="{312B1E41-47AD-49D4-9FE5-58FF54FF87AF}" type="presOf" srcId="{23A64D8E-2631-4B2D-B7FA-8EE3F9FD53F9}" destId="{E467135C-8B03-4F10-9786-181AFFF7922D}" srcOrd="1" destOrd="0" presId="urn:microsoft.com/office/officeart/2005/8/layout/process1"/>
    <dgm:cxn modelId="{5744FDC0-90DC-442E-AAFE-075DA7B2B804}" srcId="{C9E8C9FF-2EEE-45E7-8BC9-37BE9437F396}" destId="{6FDA44D6-2D2D-46AE-B28E-C8A7C1DB784B}" srcOrd="0" destOrd="0" parTransId="{F358C584-1EC6-48AB-BFFA-1E8ABEE9223B}" sibTransId="{23A64D8E-2631-4B2D-B7FA-8EE3F9FD53F9}"/>
    <dgm:cxn modelId="{7D99BFD6-68AD-440A-B5F9-AC4B1880D42F}" type="presOf" srcId="{C9E8C9FF-2EEE-45E7-8BC9-37BE9437F396}" destId="{831AD9B9-5B54-43E2-B866-C21ACC6BED84}" srcOrd="0" destOrd="0" presId="urn:microsoft.com/office/officeart/2005/8/layout/process1"/>
    <dgm:cxn modelId="{911986DF-971B-4315-9727-2968EAB8C560}" type="presOf" srcId="{6FDA44D6-2D2D-46AE-B28E-C8A7C1DB784B}" destId="{433EEB22-E4AD-4DAA-84B8-EBF1BC444DDC}" srcOrd="0" destOrd="0" presId="urn:microsoft.com/office/officeart/2005/8/layout/process1"/>
    <dgm:cxn modelId="{B0F4CCF8-DDB3-4029-BE8F-946ABC911A67}" type="presOf" srcId="{23A64D8E-2631-4B2D-B7FA-8EE3F9FD53F9}" destId="{3B1D14BF-FA9F-42C4-B61A-9C1FFA03FB1B}" srcOrd="0" destOrd="0" presId="urn:microsoft.com/office/officeart/2005/8/layout/process1"/>
    <dgm:cxn modelId="{21565C44-1C74-473A-8A81-71CBCDD0E8A3}" type="presParOf" srcId="{831AD9B9-5B54-43E2-B866-C21ACC6BED84}" destId="{433EEB22-E4AD-4DAA-84B8-EBF1BC444DDC}" srcOrd="0" destOrd="0" presId="urn:microsoft.com/office/officeart/2005/8/layout/process1"/>
    <dgm:cxn modelId="{92CE7D15-5FE7-4F63-AFF4-B9610DCF05BD}" type="presParOf" srcId="{831AD9B9-5B54-43E2-B866-C21ACC6BED84}" destId="{3B1D14BF-FA9F-42C4-B61A-9C1FFA03FB1B}" srcOrd="1" destOrd="0" presId="urn:microsoft.com/office/officeart/2005/8/layout/process1"/>
    <dgm:cxn modelId="{60D5E306-A2C4-4E8F-AD3F-81D118B9EF88}" type="presParOf" srcId="{3B1D14BF-FA9F-42C4-B61A-9C1FFA03FB1B}" destId="{E467135C-8B03-4F10-9786-181AFFF7922D}" srcOrd="0" destOrd="0" presId="urn:microsoft.com/office/officeart/2005/8/layout/process1"/>
    <dgm:cxn modelId="{15B2CF3E-EC2D-4D10-8E2D-4CCBB7CAAE92}" type="presParOf" srcId="{831AD9B9-5B54-43E2-B866-C21ACC6BED84}" destId="{E7171C17-565B-4E4C-BB19-78E7B3779E69}" srcOrd="2" destOrd="0" presId="urn:microsoft.com/office/officeart/2005/8/layout/process1"/>
    <dgm:cxn modelId="{CE65BF59-3317-4AA6-AFF5-3DC00CC31957}" type="presParOf" srcId="{831AD9B9-5B54-43E2-B866-C21ACC6BED84}" destId="{25E7F651-F1AF-4DFB-9018-46353D7649E5}" srcOrd="3" destOrd="0" presId="urn:microsoft.com/office/officeart/2005/8/layout/process1"/>
    <dgm:cxn modelId="{7B1C6D3B-E6FE-4124-AE05-4A7A0D8B1575}" type="presParOf" srcId="{25E7F651-F1AF-4DFB-9018-46353D7649E5}" destId="{692E93DE-2996-41C8-8AB0-C5790A7A4DB1}" srcOrd="0" destOrd="0" presId="urn:microsoft.com/office/officeart/2005/8/layout/process1"/>
    <dgm:cxn modelId="{2FFF99F4-8102-40B2-951B-7A2AC4491DD5}" type="presParOf" srcId="{831AD9B9-5B54-43E2-B866-C21ACC6BED84}" destId="{EC044244-9A40-44FB-A3C6-3740BCF9F79B}"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3EEB22-E4AD-4DAA-84B8-EBF1BC444DDC}">
      <dsp:nvSpPr>
        <dsp:cNvPr id="0" name=""/>
        <dsp:cNvSpPr/>
      </dsp:nvSpPr>
      <dsp:spPr>
        <a:xfrm>
          <a:off x="0" y="250017"/>
          <a:ext cx="2130435" cy="287509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b="1" u="sng" kern="1200"/>
            <a:t>労働者の意に反する性的な言動</a:t>
          </a:r>
          <a:endParaRPr kumimoji="1" lang="en-US" altLang="ja-JP" sz="2000" b="1" u="sng" kern="1200"/>
        </a:p>
        <a:p>
          <a:pPr marL="0" lvl="0" indent="0" algn="ctr" defTabSz="889000">
            <a:lnSpc>
              <a:spcPct val="90000"/>
            </a:lnSpc>
            <a:spcBef>
              <a:spcPct val="0"/>
            </a:spcBef>
            <a:spcAft>
              <a:spcPct val="35000"/>
            </a:spcAft>
            <a:buNone/>
          </a:pPr>
          <a:r>
            <a:rPr kumimoji="1" lang="ja-JP" altLang="en-US" sz="1600" u="none" kern="1200"/>
            <a:t>交際、性的な</a:t>
          </a:r>
          <a:r>
            <a:rPr kumimoji="1" lang="ja-JP" altLang="en-US" sz="1600" u="none" kern="1200" err="1"/>
            <a:t>関係のの強要</a:t>
          </a:r>
          <a:endParaRPr kumimoji="1" lang="en-US" altLang="ja-JP" sz="1600" u="none" kern="1200"/>
        </a:p>
        <a:p>
          <a:pPr marL="0" lvl="0" indent="0" algn="ctr" defTabSz="889000">
            <a:lnSpc>
              <a:spcPct val="90000"/>
            </a:lnSpc>
            <a:spcBef>
              <a:spcPct val="0"/>
            </a:spcBef>
            <a:spcAft>
              <a:spcPct val="35000"/>
            </a:spcAft>
            <a:buNone/>
          </a:pPr>
          <a:r>
            <a:rPr kumimoji="1" lang="ja-JP" altLang="en-US" sz="1600" u="none" kern="1200"/>
            <a:t>身体接触</a:t>
          </a:r>
          <a:endParaRPr kumimoji="1" lang="en-US" altLang="ja-JP" sz="1600" u="none" kern="1200"/>
        </a:p>
      </dsp:txBody>
      <dsp:txXfrm>
        <a:off x="62398" y="312415"/>
        <a:ext cx="2005639" cy="2750294"/>
      </dsp:txXfrm>
    </dsp:sp>
    <dsp:sp modelId="{3B1D14BF-FA9F-42C4-B61A-9C1FFA03FB1B}">
      <dsp:nvSpPr>
        <dsp:cNvPr id="0" name=""/>
        <dsp:cNvSpPr/>
      </dsp:nvSpPr>
      <dsp:spPr>
        <a:xfrm rot="21578877">
          <a:off x="2341804" y="1414168"/>
          <a:ext cx="448117" cy="52834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kumimoji="1" lang="ja-JP" altLang="en-US" sz="2200" kern="1200"/>
        </a:p>
      </dsp:txBody>
      <dsp:txXfrm>
        <a:off x="2341805" y="1520251"/>
        <a:ext cx="313682" cy="317008"/>
      </dsp:txXfrm>
    </dsp:sp>
    <dsp:sp modelId="{E7171C17-565B-4E4C-BB19-78E7B3779E69}">
      <dsp:nvSpPr>
        <dsp:cNvPr id="0" name=""/>
        <dsp:cNvSpPr/>
      </dsp:nvSpPr>
      <dsp:spPr>
        <a:xfrm>
          <a:off x="2975925" y="231732"/>
          <a:ext cx="2130435" cy="2875090"/>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b="1" u="sng" kern="1200"/>
            <a:t>労働者の対応</a:t>
          </a:r>
          <a:endParaRPr kumimoji="1" lang="en-US" altLang="ja-JP" sz="2000" b="1" u="sng" kern="1200"/>
        </a:p>
        <a:p>
          <a:pPr marL="0" lvl="0" indent="0" algn="ctr" defTabSz="889000">
            <a:lnSpc>
              <a:spcPct val="90000"/>
            </a:lnSpc>
            <a:spcBef>
              <a:spcPct val="0"/>
            </a:spcBef>
            <a:spcAft>
              <a:spcPct val="35000"/>
            </a:spcAft>
            <a:buNone/>
          </a:pPr>
          <a:r>
            <a:rPr kumimoji="1" lang="ja-JP" altLang="en-US" sz="1600" kern="1200"/>
            <a:t>抵抗、拒否</a:t>
          </a:r>
        </a:p>
      </dsp:txBody>
      <dsp:txXfrm>
        <a:off x="3038323" y="294130"/>
        <a:ext cx="2005639" cy="2750294"/>
      </dsp:txXfrm>
    </dsp:sp>
    <dsp:sp modelId="{25E7F651-F1AF-4DFB-9018-46353D7649E5}">
      <dsp:nvSpPr>
        <dsp:cNvPr id="0" name=""/>
        <dsp:cNvSpPr/>
      </dsp:nvSpPr>
      <dsp:spPr>
        <a:xfrm rot="21523047">
          <a:off x="5323203" y="1444193"/>
          <a:ext cx="474240" cy="528348"/>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kumimoji="1" lang="ja-JP" altLang="en-US" sz="2200" kern="1200"/>
        </a:p>
      </dsp:txBody>
      <dsp:txXfrm>
        <a:off x="5323221" y="1551455"/>
        <a:ext cx="331968" cy="317008"/>
      </dsp:txXfrm>
    </dsp:sp>
    <dsp:sp modelId="{EC044244-9A40-44FB-A3C6-3740BCF9F79B}">
      <dsp:nvSpPr>
        <dsp:cNvPr id="0" name=""/>
        <dsp:cNvSpPr/>
      </dsp:nvSpPr>
      <dsp:spPr>
        <a:xfrm>
          <a:off x="5976312" y="0"/>
          <a:ext cx="2130435" cy="4782828"/>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b="1" u="sng" kern="1200"/>
            <a:t>労働者の不利益になる処分等</a:t>
          </a:r>
          <a:endParaRPr kumimoji="1" lang="en-US" altLang="ja-JP" sz="2000" b="1" u="sng" kern="1200"/>
        </a:p>
        <a:p>
          <a:pPr marL="0" lvl="0" indent="0" algn="ctr" defTabSz="889000">
            <a:lnSpc>
              <a:spcPct val="90000"/>
            </a:lnSpc>
            <a:spcBef>
              <a:spcPct val="0"/>
            </a:spcBef>
            <a:spcAft>
              <a:spcPct val="35000"/>
            </a:spcAft>
            <a:buNone/>
          </a:pPr>
          <a:r>
            <a:rPr lang="ja-JP" altLang="en-US" sz="1600" kern="1200"/>
            <a:t>解雇</a:t>
          </a:r>
        </a:p>
        <a:p>
          <a:pPr marL="0" lvl="0" indent="0" algn="ctr" defTabSz="889000">
            <a:lnSpc>
              <a:spcPct val="90000"/>
            </a:lnSpc>
            <a:spcBef>
              <a:spcPct val="0"/>
            </a:spcBef>
            <a:spcAft>
              <a:spcPct val="35000"/>
            </a:spcAft>
            <a:buNone/>
          </a:pPr>
          <a:r>
            <a:rPr lang="ja-JP" altLang="en-US" sz="1600" kern="1200"/>
            <a:t>降格</a:t>
          </a:r>
        </a:p>
        <a:p>
          <a:pPr marL="0" lvl="0" indent="0" algn="ctr" defTabSz="889000">
            <a:lnSpc>
              <a:spcPct val="90000"/>
            </a:lnSpc>
            <a:spcBef>
              <a:spcPct val="0"/>
            </a:spcBef>
            <a:spcAft>
              <a:spcPct val="35000"/>
            </a:spcAft>
            <a:buNone/>
          </a:pPr>
          <a:r>
            <a:rPr lang="ja-JP" altLang="en-US" sz="1600" kern="1200"/>
            <a:t>減給</a:t>
          </a:r>
        </a:p>
        <a:p>
          <a:pPr marL="0" lvl="0" indent="0" algn="ctr" defTabSz="889000">
            <a:lnSpc>
              <a:spcPct val="90000"/>
            </a:lnSpc>
            <a:spcBef>
              <a:spcPct val="0"/>
            </a:spcBef>
            <a:spcAft>
              <a:spcPct val="35000"/>
            </a:spcAft>
            <a:buNone/>
          </a:pPr>
          <a:r>
            <a:rPr lang="ja-JP" altLang="en-US" sz="1600" kern="1200"/>
            <a:t>労働契約の更新拒否</a:t>
          </a:r>
        </a:p>
        <a:p>
          <a:pPr marL="0" lvl="0" indent="0" algn="ctr" defTabSz="889000">
            <a:lnSpc>
              <a:spcPct val="90000"/>
            </a:lnSpc>
            <a:spcBef>
              <a:spcPct val="0"/>
            </a:spcBef>
            <a:spcAft>
              <a:spcPct val="35000"/>
            </a:spcAft>
            <a:buNone/>
          </a:pPr>
          <a:r>
            <a:rPr lang="ja-JP" altLang="en-US" sz="1600" kern="1200"/>
            <a:t>昇進・昇格の対象からはずす</a:t>
          </a:r>
        </a:p>
        <a:p>
          <a:pPr marL="0" lvl="0" indent="0" algn="ctr" defTabSz="889000">
            <a:lnSpc>
              <a:spcPct val="90000"/>
            </a:lnSpc>
            <a:spcBef>
              <a:spcPct val="0"/>
            </a:spcBef>
            <a:spcAft>
              <a:spcPct val="35000"/>
            </a:spcAft>
            <a:buNone/>
          </a:pPr>
          <a:r>
            <a:rPr lang="ja-JP" altLang="en-US" sz="1600" kern="1200"/>
            <a:t>客観的に見て不利益な配置転換</a:t>
          </a:r>
          <a:endParaRPr kumimoji="1" lang="ja-JP" altLang="en-US" sz="1600" kern="1200"/>
        </a:p>
      </dsp:txBody>
      <dsp:txXfrm>
        <a:off x="6038710" y="62398"/>
        <a:ext cx="2005639" cy="46580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3EEB22-E4AD-4DAA-84B8-EBF1BC444DDC}">
      <dsp:nvSpPr>
        <dsp:cNvPr id="0" name=""/>
        <dsp:cNvSpPr/>
      </dsp:nvSpPr>
      <dsp:spPr>
        <a:xfrm>
          <a:off x="7166" y="484054"/>
          <a:ext cx="2141859" cy="327733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b="1" u="sng" kern="1200"/>
            <a:t>労働者の意に反する性的な言動</a:t>
          </a:r>
          <a:endParaRPr kumimoji="1" lang="en-US" altLang="ja-JP" sz="2000" b="1" u="sng" kern="1200"/>
        </a:p>
        <a:p>
          <a:pPr marL="0" lvl="0" indent="0" algn="ctr" defTabSz="889000">
            <a:lnSpc>
              <a:spcPct val="90000"/>
            </a:lnSpc>
            <a:spcBef>
              <a:spcPct val="0"/>
            </a:spcBef>
            <a:spcAft>
              <a:spcPct val="35000"/>
            </a:spcAft>
            <a:buNone/>
          </a:pPr>
          <a:r>
            <a:rPr kumimoji="1" lang="ja-JP" altLang="en-US" sz="1800" u="none" kern="1200"/>
            <a:t>身体接触</a:t>
          </a:r>
          <a:endParaRPr kumimoji="1" lang="en-US" altLang="ja-JP" sz="1800" u="none" kern="1200"/>
        </a:p>
        <a:p>
          <a:pPr marL="0" lvl="0" indent="0" algn="ctr" defTabSz="889000">
            <a:lnSpc>
              <a:spcPct val="90000"/>
            </a:lnSpc>
            <a:spcBef>
              <a:spcPct val="0"/>
            </a:spcBef>
            <a:spcAft>
              <a:spcPct val="35000"/>
            </a:spcAft>
            <a:buNone/>
          </a:pPr>
          <a:r>
            <a:rPr kumimoji="1" lang="ja-JP" altLang="en-US" sz="1800" u="none" kern="1200"/>
            <a:t>性的な発言、うわさを流す</a:t>
          </a:r>
          <a:endParaRPr kumimoji="1" lang="en-US" altLang="ja-JP" sz="1800" u="none" kern="1200"/>
        </a:p>
        <a:p>
          <a:pPr marL="0" lvl="0" indent="0" algn="ctr" defTabSz="889000">
            <a:lnSpc>
              <a:spcPct val="90000"/>
            </a:lnSpc>
            <a:spcBef>
              <a:spcPct val="0"/>
            </a:spcBef>
            <a:spcAft>
              <a:spcPct val="35000"/>
            </a:spcAft>
            <a:buNone/>
          </a:pPr>
          <a:r>
            <a:rPr kumimoji="1" lang="ja-JP" altLang="en-US" sz="1800" u="none" kern="1200"/>
            <a:t>視覚</a:t>
          </a:r>
        </a:p>
      </dsp:txBody>
      <dsp:txXfrm>
        <a:off x="69899" y="546787"/>
        <a:ext cx="2016393" cy="3151864"/>
      </dsp:txXfrm>
    </dsp:sp>
    <dsp:sp modelId="{3B1D14BF-FA9F-42C4-B61A-9C1FFA03FB1B}">
      <dsp:nvSpPr>
        <dsp:cNvPr id="0" name=""/>
        <dsp:cNvSpPr/>
      </dsp:nvSpPr>
      <dsp:spPr>
        <a:xfrm>
          <a:off x="2363212" y="1857129"/>
          <a:ext cx="454074" cy="53118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kumimoji="1" lang="ja-JP" altLang="en-US" sz="2200" kern="1200"/>
        </a:p>
      </dsp:txBody>
      <dsp:txXfrm>
        <a:off x="2363212" y="1963365"/>
        <a:ext cx="317852" cy="318709"/>
      </dsp:txXfrm>
    </dsp:sp>
    <dsp:sp modelId="{E7171C17-565B-4E4C-BB19-78E7B3779E69}">
      <dsp:nvSpPr>
        <dsp:cNvPr id="0" name=""/>
        <dsp:cNvSpPr/>
      </dsp:nvSpPr>
      <dsp:spPr>
        <a:xfrm>
          <a:off x="3005770" y="484054"/>
          <a:ext cx="2141859" cy="3277330"/>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b="1" u="sng" kern="1200"/>
            <a:t>就業環境が</a:t>
          </a:r>
          <a:endParaRPr kumimoji="1" lang="en-US" altLang="ja-JP" sz="2000" b="1" u="sng" kern="1200"/>
        </a:p>
        <a:p>
          <a:pPr marL="0" lvl="0" indent="0" algn="ctr" defTabSz="889000">
            <a:lnSpc>
              <a:spcPct val="90000"/>
            </a:lnSpc>
            <a:spcBef>
              <a:spcPct val="0"/>
            </a:spcBef>
            <a:spcAft>
              <a:spcPct val="35000"/>
            </a:spcAft>
            <a:buNone/>
          </a:pPr>
          <a:r>
            <a:rPr kumimoji="1" lang="ja-JP" altLang="en-US" sz="2000" b="1" u="sng" kern="1200"/>
            <a:t>不快に</a:t>
          </a:r>
          <a:endParaRPr kumimoji="1" lang="en-US" altLang="ja-JP" sz="2000" b="1" u="sng" kern="1200"/>
        </a:p>
      </dsp:txBody>
      <dsp:txXfrm>
        <a:off x="3068503" y="546787"/>
        <a:ext cx="2016393" cy="3151864"/>
      </dsp:txXfrm>
    </dsp:sp>
    <dsp:sp modelId="{25E7F651-F1AF-4DFB-9018-46353D7649E5}">
      <dsp:nvSpPr>
        <dsp:cNvPr id="0" name=""/>
        <dsp:cNvSpPr/>
      </dsp:nvSpPr>
      <dsp:spPr>
        <a:xfrm>
          <a:off x="5361815" y="1857129"/>
          <a:ext cx="454074" cy="531181"/>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kumimoji="1" lang="ja-JP" altLang="en-US" sz="2200" kern="1200"/>
        </a:p>
      </dsp:txBody>
      <dsp:txXfrm>
        <a:off x="5361815" y="1963365"/>
        <a:ext cx="317852" cy="318709"/>
      </dsp:txXfrm>
    </dsp:sp>
    <dsp:sp modelId="{EC044244-9A40-44FB-A3C6-3740BCF9F79B}">
      <dsp:nvSpPr>
        <dsp:cNvPr id="0" name=""/>
        <dsp:cNvSpPr/>
      </dsp:nvSpPr>
      <dsp:spPr>
        <a:xfrm>
          <a:off x="6004373" y="401777"/>
          <a:ext cx="2141859" cy="3441885"/>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ja-JP" altLang="en-US" sz="2000" b="1" u="sng" kern="1200"/>
            <a:t>就業する上で</a:t>
          </a:r>
          <a:endParaRPr lang="en-US" altLang="ja-JP" sz="2000" b="1" u="sng" kern="1200"/>
        </a:p>
        <a:p>
          <a:pPr marL="0" lvl="0" indent="0" algn="ctr" defTabSz="889000">
            <a:lnSpc>
              <a:spcPct val="90000"/>
            </a:lnSpc>
            <a:spcBef>
              <a:spcPct val="0"/>
            </a:spcBef>
            <a:spcAft>
              <a:spcPct val="35000"/>
            </a:spcAft>
            <a:buNone/>
          </a:pPr>
          <a:r>
            <a:rPr lang="ja-JP" altLang="en-US" sz="2000" b="1" u="sng" kern="1200"/>
            <a:t>見過ごせない程度の支障</a:t>
          </a:r>
          <a:endParaRPr lang="en-US" altLang="ja-JP" sz="2000" b="1" u="sng" kern="1200"/>
        </a:p>
        <a:p>
          <a:pPr marL="0" lvl="0" indent="0" algn="ctr" defTabSz="889000">
            <a:lnSpc>
              <a:spcPct val="90000"/>
            </a:lnSpc>
            <a:spcBef>
              <a:spcPct val="0"/>
            </a:spcBef>
            <a:spcAft>
              <a:spcPct val="35000"/>
            </a:spcAft>
            <a:buNone/>
          </a:pPr>
          <a:r>
            <a:rPr lang="ja-JP" altLang="en-US" sz="1900" kern="1200"/>
            <a:t>能力の発揮に</a:t>
          </a:r>
          <a:endParaRPr lang="en-US" altLang="ja-JP" sz="1900" kern="1200"/>
        </a:p>
        <a:p>
          <a:pPr marL="0" lvl="0" indent="0" algn="ctr" defTabSz="889000">
            <a:lnSpc>
              <a:spcPct val="90000"/>
            </a:lnSpc>
            <a:spcBef>
              <a:spcPct val="0"/>
            </a:spcBef>
            <a:spcAft>
              <a:spcPct val="35000"/>
            </a:spcAft>
            <a:buNone/>
          </a:pPr>
          <a:r>
            <a:rPr lang="ja-JP" altLang="en-US" sz="1900" kern="1200"/>
            <a:t>悪影響</a:t>
          </a:r>
          <a:endParaRPr lang="en-US" altLang="ja-JP" sz="1900" kern="1200"/>
        </a:p>
      </dsp:txBody>
      <dsp:txXfrm>
        <a:off x="6067106" y="464510"/>
        <a:ext cx="2016393" cy="331641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EF361F6-E47E-44FC-B12A-CF317486E82C}"/>
              </a:ext>
            </a:extLst>
          </p:cNvPr>
          <p:cNvSpPr>
            <a:spLocks noGrp="1"/>
          </p:cNvSpPr>
          <p:nvPr>
            <p:ph type="hdr" sz="quarter"/>
          </p:nvPr>
        </p:nvSpPr>
        <p:spPr>
          <a:xfrm>
            <a:off x="3" y="4"/>
            <a:ext cx="3076575" cy="512763"/>
          </a:xfrm>
          <a:prstGeom prst="rect">
            <a:avLst/>
          </a:prstGeom>
        </p:spPr>
        <p:txBody>
          <a:bodyPr vert="horz" lIns="91420" tIns="45711" rIns="91420" bIns="45711" rtlCol="0"/>
          <a:lstStyle>
            <a:lvl1pPr algn="l">
              <a:defRPr sz="1200"/>
            </a:lvl1pPr>
          </a:lstStyle>
          <a:p>
            <a:endParaRPr kumimoji="1" lang="ja-JP" altLang="en-US"/>
          </a:p>
        </p:txBody>
      </p:sp>
      <p:sp>
        <p:nvSpPr>
          <p:cNvPr id="4" name="フッター プレースホルダー 3">
            <a:extLst>
              <a:ext uri="{FF2B5EF4-FFF2-40B4-BE49-F238E27FC236}">
                <a16:creationId xmlns:a16="http://schemas.microsoft.com/office/drawing/2014/main" id="{764DA3D8-9024-4BB5-8CE4-16AF289092B9}"/>
              </a:ext>
            </a:extLst>
          </p:cNvPr>
          <p:cNvSpPr>
            <a:spLocks noGrp="1"/>
          </p:cNvSpPr>
          <p:nvPr>
            <p:ph type="ftr" sz="quarter" idx="2"/>
          </p:nvPr>
        </p:nvSpPr>
        <p:spPr>
          <a:xfrm>
            <a:off x="3" y="9721855"/>
            <a:ext cx="3076575" cy="512763"/>
          </a:xfrm>
          <a:prstGeom prst="rect">
            <a:avLst/>
          </a:prstGeom>
        </p:spPr>
        <p:txBody>
          <a:bodyPr vert="horz" lIns="91420" tIns="45711" rIns="91420" bIns="45711"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A85C7B3E-B0D1-4DCB-9ED6-7AD71CD194B5}"/>
              </a:ext>
            </a:extLst>
          </p:cNvPr>
          <p:cNvSpPr>
            <a:spLocks noGrp="1"/>
          </p:cNvSpPr>
          <p:nvPr>
            <p:ph type="sldNum" sz="quarter" idx="3"/>
          </p:nvPr>
        </p:nvSpPr>
        <p:spPr>
          <a:xfrm>
            <a:off x="4021139" y="9721855"/>
            <a:ext cx="3076575" cy="512763"/>
          </a:xfrm>
          <a:prstGeom prst="rect">
            <a:avLst/>
          </a:prstGeom>
        </p:spPr>
        <p:txBody>
          <a:bodyPr vert="horz" lIns="91420" tIns="45711" rIns="91420" bIns="45711" rtlCol="0" anchor="b"/>
          <a:lstStyle>
            <a:lvl1pPr algn="r">
              <a:defRPr sz="1200"/>
            </a:lvl1pPr>
          </a:lstStyle>
          <a:p>
            <a:endParaRPr kumimoji="1" lang="ja-JP" altLang="en-US"/>
          </a:p>
        </p:txBody>
      </p:sp>
    </p:spTree>
    <p:extLst>
      <p:ext uri="{BB962C8B-B14F-4D97-AF65-F5344CB8AC3E}">
        <p14:creationId xmlns:p14="http://schemas.microsoft.com/office/powerpoint/2010/main" val="53291457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5T07:21:27.766"/>
    </inkml:context>
    <inkml:brush xml:id="br0">
      <inkml:brushProperty name="width" value="0.025" units="cm"/>
      <inkml:brushProperty name="height" value="0.025" units="cm"/>
    </inkml:brush>
  </inkml:definitions>
  <inkml:trace contextRef="#ctx0" brushRef="#br0">0 1 21781 0 0,'0'0'1160'0'0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1-05-15T07:24:38.421"/>
    </inkml:context>
    <inkml:brush xml:id="br0">
      <inkml:brushProperty name="width" value="0.025" units="cm"/>
      <inkml:brushProperty name="height" value="0.025" units="cm"/>
    </inkml:brush>
  </inkml:definitions>
  <inkml:trace contextRef="#ctx0" brushRef="#br0">7 151 13547 0 0,'0'0'9206'0'0,"-2"4"-9010"0"0,1-3-183 0 0,1-1-1 0 0,-1 1 1 0 0,1 0-1 0 0,0-1 1 0 0,-1 1 0 0 0,1 0-1 0 0,-1-1 1 0 0,1 1 0 0 0,0 0-1 0 0,0 0 1 0 0,0-1-1 0 0,-1 1 1 0 0,1 0 0 0 0,0 0-1 0 0,0 0 1 0 0,0-1 0 0 0,0 1-1 0 0,0 0 1 0 0,0 0-1 0 0,0-1 1 0 0,0 1 0 0 0,1 0-1 0 0,-1 0 1 0 0,0-1 0 0 0,0 1-1 0 0,1 0 1 0 0,-1 0 0 0 0,0-1-1 0 0,1 1 1 0 0,-1 0-1 0 0,1-1 1 0 0,-1 1 0 0 0,1-1-1 0 0,-1 1 1 0 0,1 0 0 0 0,-1-1-1 0 0,1 1 1 0 0,-1-1-1 0 0,1 1 1 0 0,0-1 0 0 0,-1 0-1 0 0,2 1 1 0 0,3 1-180 0 0,-1-1-1 0 0,1 0 1 0 0,0 0-1 0 0,0 0 1 0 0,-1 0 0 0 0,1-1-1 0 0,7 0 1 0 0,-2 0-1299 0 0,-2-1-2935 0 0,-1 0-5700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3076363" cy="513508"/>
          </a:xfrm>
          <a:prstGeom prst="rect">
            <a:avLst/>
          </a:prstGeom>
        </p:spPr>
        <p:txBody>
          <a:bodyPr vert="horz" lIns="99023" tIns="49512" rIns="99023" bIns="49512"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1297" y="2"/>
            <a:ext cx="3076363" cy="513508"/>
          </a:xfrm>
          <a:prstGeom prst="rect">
            <a:avLst/>
          </a:prstGeom>
        </p:spPr>
        <p:txBody>
          <a:bodyPr vert="horz" lIns="99023" tIns="49512" rIns="99023" bIns="49512" rtlCol="0"/>
          <a:lstStyle>
            <a:lvl1pPr algn="r">
              <a:defRPr sz="1300"/>
            </a:lvl1pPr>
          </a:lstStyle>
          <a:p>
            <a:fld id="{F1C93E92-44FE-4277-A3FE-901C88EEE670}" type="datetimeFigureOut">
              <a:rPr kumimoji="1" lang="ja-JP" altLang="en-US" smtClean="0"/>
              <a:t>2024/10/25</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3750" cy="3452813"/>
          </a:xfrm>
          <a:prstGeom prst="rect">
            <a:avLst/>
          </a:prstGeom>
          <a:noFill/>
          <a:ln w="12700">
            <a:solidFill>
              <a:prstClr val="black"/>
            </a:solidFill>
          </a:ln>
        </p:spPr>
        <p:txBody>
          <a:bodyPr vert="horz" lIns="99023" tIns="49512" rIns="99023" bIns="49512" rtlCol="0" anchor="ctr"/>
          <a:lstStyle/>
          <a:p>
            <a:endParaRPr lang="ja-JP" altLang="en-US"/>
          </a:p>
        </p:txBody>
      </p:sp>
      <p:sp>
        <p:nvSpPr>
          <p:cNvPr id="5" name="ノート プレースホルダー 4"/>
          <p:cNvSpPr>
            <a:spLocks noGrp="1"/>
          </p:cNvSpPr>
          <p:nvPr>
            <p:ph type="body" sz="quarter" idx="3"/>
          </p:nvPr>
        </p:nvSpPr>
        <p:spPr>
          <a:xfrm>
            <a:off x="709931" y="4925411"/>
            <a:ext cx="5679440" cy="4029878"/>
          </a:xfrm>
          <a:prstGeom prst="rect">
            <a:avLst/>
          </a:prstGeom>
        </p:spPr>
        <p:txBody>
          <a:bodyPr vert="horz" lIns="99023" tIns="49512" rIns="99023" bIns="495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721113"/>
            <a:ext cx="3076363" cy="513507"/>
          </a:xfrm>
          <a:prstGeom prst="rect">
            <a:avLst/>
          </a:prstGeom>
        </p:spPr>
        <p:txBody>
          <a:bodyPr vert="horz" lIns="99023" tIns="49512" rIns="99023" bIns="4951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297" y="9721113"/>
            <a:ext cx="3076363" cy="513507"/>
          </a:xfrm>
          <a:prstGeom prst="rect">
            <a:avLst/>
          </a:prstGeom>
        </p:spPr>
        <p:txBody>
          <a:bodyPr vert="horz" lIns="99023" tIns="49512" rIns="99023" bIns="49512" rtlCol="0" anchor="b"/>
          <a:lstStyle>
            <a:lvl1pPr algn="r">
              <a:defRPr sz="1300"/>
            </a:lvl1pPr>
          </a:lstStyle>
          <a:p>
            <a:fld id="{CDE479C1-22F2-47C0-9386-42E7FB736B4A}" type="slidenum">
              <a:rPr kumimoji="1" lang="ja-JP" altLang="en-US" smtClean="0"/>
              <a:t>‹#›</a:t>
            </a:fld>
            <a:endParaRPr kumimoji="1" lang="ja-JP" altLang="en-US"/>
          </a:p>
        </p:txBody>
      </p:sp>
    </p:spTree>
    <p:extLst>
      <p:ext uri="{BB962C8B-B14F-4D97-AF65-F5344CB8AC3E}">
        <p14:creationId xmlns:p14="http://schemas.microsoft.com/office/powerpoint/2010/main" val="12372018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0</a:t>
            </a:fld>
            <a:endParaRPr kumimoji="1" lang="ja-JP" altLang="en-US"/>
          </a:p>
        </p:txBody>
      </p:sp>
    </p:spTree>
    <p:extLst>
      <p:ext uri="{BB962C8B-B14F-4D97-AF65-F5344CB8AC3E}">
        <p14:creationId xmlns:p14="http://schemas.microsoft.com/office/powerpoint/2010/main" val="2673047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62013" y="985838"/>
            <a:ext cx="6437313" cy="482917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425522">
              <a:defRPr/>
            </a:pPr>
            <a:fld id="{CDE479C1-22F2-47C0-9386-42E7FB736B4A}" type="slidenum">
              <a:rPr kumimoji="1" lang="ja-JP" altLang="en-US">
                <a:solidFill>
                  <a:prstClr val="black"/>
                </a:solidFill>
                <a:latin typeface="游ゴシック" panose="020F0502020204030204"/>
                <a:ea typeface="游ゴシック" panose="020B0400000000000000" pitchFamily="50" charset="-128"/>
              </a:rPr>
              <a:pPr defTabSz="425522">
                <a:defRPr/>
              </a:pPr>
              <a:t>12</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104183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62013" y="985838"/>
            <a:ext cx="6437313" cy="482917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425522">
              <a:defRPr/>
            </a:pPr>
            <a:fld id="{CDE479C1-22F2-47C0-9386-42E7FB736B4A}" type="slidenum">
              <a:rPr kumimoji="1" lang="ja-JP" altLang="en-US">
                <a:solidFill>
                  <a:prstClr val="black"/>
                </a:solidFill>
                <a:latin typeface="游ゴシック" panose="020F0502020204030204"/>
                <a:ea typeface="游ゴシック" panose="020B0400000000000000" pitchFamily="50" charset="-128"/>
              </a:rPr>
              <a:pPr defTabSz="425522">
                <a:defRPr/>
              </a:pPr>
              <a:t>13</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901745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a:latin typeface="メイリオ" panose="020B0604030504040204" pitchFamily="50" charset="-128"/>
                <a:ea typeface="メイリオ" panose="020B0604030504040204" pitchFamily="50" charset="-128"/>
                <a:cs typeface="メイリオ" panose="020B0604030504040204" pitchFamily="50" charset="-128"/>
              </a:rPr>
              <a:t>H29.1.1 </a:t>
            </a:r>
            <a:r>
              <a:rPr lang="ja-JP" altLang="en-US">
                <a:latin typeface="メイリオ" panose="020B0604030504040204" pitchFamily="50" charset="-128"/>
                <a:ea typeface="メイリオ" panose="020B0604030504040204" pitchFamily="50" charset="-128"/>
                <a:cs typeface="メイリオ" panose="020B0604030504040204" pitchFamily="50" charset="-128"/>
              </a:rPr>
              <a:t>より</a:t>
            </a:r>
            <a:endParaRPr lang="en-US" altLang="ja-JP">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a:latin typeface="メイリオ" panose="020B0604030504040204" pitchFamily="50" charset="-128"/>
                <a:ea typeface="メイリオ" panose="020B0604030504040204" pitchFamily="50" charset="-128"/>
                <a:cs typeface="メイリオ" panose="020B0604030504040204" pitchFamily="50" charset="-128"/>
              </a:rPr>
              <a:t>◇</a:t>
            </a:r>
            <a:r>
              <a:rPr lang="ja-JP" altLang="en-US">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上司・同僚</a:t>
            </a:r>
            <a:r>
              <a:rPr lang="ja-JP" altLang="en-US">
                <a:latin typeface="メイリオ" panose="020B0604030504040204" pitchFamily="50" charset="-128"/>
                <a:ea typeface="メイリオ" panose="020B0604030504040204" pitchFamily="50" charset="-128"/>
                <a:cs typeface="メイリオ" panose="020B0604030504040204" pitchFamily="50" charset="-128"/>
              </a:rPr>
              <a:t>からの妊娠・出産等に関する言動により、</a:t>
            </a:r>
            <a:endParaRPr lang="en-US" altLang="ja-JP">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a:latin typeface="メイリオ" panose="020B0604030504040204" pitchFamily="50" charset="-128"/>
                <a:ea typeface="メイリオ" panose="020B0604030504040204" pitchFamily="50" charset="-128"/>
                <a:cs typeface="メイリオ" panose="020B0604030504040204" pitchFamily="50" charset="-128"/>
              </a:rPr>
              <a:t>　妊娠・出産等をした女性労働者の就業環境を害することがないよう防止措置を</a:t>
            </a:r>
            <a:endParaRPr lang="en-US" altLang="ja-JP">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a:latin typeface="メイリオ" panose="020B0604030504040204" pitchFamily="50" charset="-128"/>
                <a:ea typeface="メイリオ" panose="020B0604030504040204" pitchFamily="50" charset="-128"/>
                <a:cs typeface="メイリオ" panose="020B0604030504040204" pitchFamily="50" charset="-128"/>
              </a:rPr>
              <a:t>　講じること</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（男女雇用機会均等法 第</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a:latin typeface="メイリオ" panose="020B0604030504040204" pitchFamily="50" charset="-128"/>
                <a:ea typeface="メイリオ" panose="020B0604030504040204" pitchFamily="50" charset="-128"/>
                <a:cs typeface="メイリオ" panose="020B0604030504040204" pitchFamily="50" charset="-128"/>
              </a:rPr>
              <a:t>◇</a:t>
            </a:r>
            <a:r>
              <a:rPr lang="ja-JP" altLang="en-US">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上司・同僚</a:t>
            </a:r>
            <a:r>
              <a:rPr lang="ja-JP" altLang="en-US">
                <a:latin typeface="メイリオ" panose="020B0604030504040204" pitchFamily="50" charset="-128"/>
                <a:ea typeface="メイリオ" panose="020B0604030504040204" pitchFamily="50" charset="-128"/>
                <a:cs typeface="メイリオ" panose="020B0604030504040204" pitchFamily="50" charset="-128"/>
              </a:rPr>
              <a:t>からの育児・介護休業等に関する言動により、</a:t>
            </a:r>
            <a:endParaRPr lang="en-US" altLang="ja-JP">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a:latin typeface="メイリオ" panose="020B0604030504040204" pitchFamily="50" charset="-128"/>
                <a:ea typeface="メイリオ" panose="020B0604030504040204" pitchFamily="50" charset="-128"/>
                <a:cs typeface="メイリオ" panose="020B0604030504040204" pitchFamily="50" charset="-128"/>
              </a:rPr>
              <a:t>　育児・介護休業者等の就業環境を害することがないよう防止措置を講じること</a:t>
            </a:r>
            <a:endParaRPr lang="en-US" altLang="ja-JP">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（育児・介護休業法 第</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条）</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a:p>
        </p:txBody>
      </p:sp>
      <p:sp>
        <p:nvSpPr>
          <p:cNvPr id="4" name="スライド番号プレースホルダー 3"/>
          <p:cNvSpPr>
            <a:spLocks noGrp="1"/>
          </p:cNvSpPr>
          <p:nvPr>
            <p:ph type="sldNum" sz="quarter" idx="10"/>
          </p:nvPr>
        </p:nvSpPr>
        <p:spPr/>
        <p:txBody>
          <a:bodyPr/>
          <a:lstStyle/>
          <a:p>
            <a:pPr defTabSz="471572">
              <a:defRPr/>
            </a:pPr>
            <a:fld id="{CDE479C1-22F2-47C0-9386-42E7FB736B4A}" type="slidenum">
              <a:rPr kumimoji="1" lang="ja-JP" altLang="en-US">
                <a:solidFill>
                  <a:prstClr val="black"/>
                </a:solidFill>
                <a:latin typeface="游ゴシック" panose="020F0502020204030204"/>
                <a:ea typeface="游ゴシック" panose="020B0400000000000000" pitchFamily="50" charset="-128"/>
              </a:rPr>
              <a:pPr defTabSz="471572">
                <a:defRPr/>
              </a:pPr>
              <a:t>14</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7452143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相手が抗議した後に同じ行動を続けたら、たびたびではなくてもマタハラになる。</a:t>
            </a:r>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16</a:t>
            </a:fld>
            <a:endParaRPr kumimoji="1" lang="ja-JP" altLang="en-US"/>
          </a:p>
        </p:txBody>
      </p:sp>
    </p:spTree>
    <p:extLst>
      <p:ext uri="{BB962C8B-B14F-4D97-AF65-F5344CB8AC3E}">
        <p14:creationId xmlns:p14="http://schemas.microsoft.com/office/powerpoint/2010/main" val="1314319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元の名前は雇用対策法</a:t>
            </a:r>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17</a:t>
            </a:fld>
            <a:endParaRPr kumimoji="1" lang="ja-JP" altLang="en-US"/>
          </a:p>
        </p:txBody>
      </p:sp>
    </p:spTree>
    <p:extLst>
      <p:ext uri="{BB962C8B-B14F-4D97-AF65-F5344CB8AC3E}">
        <p14:creationId xmlns:p14="http://schemas.microsoft.com/office/powerpoint/2010/main" val="20896183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18</a:t>
            </a:fld>
            <a:endParaRPr kumimoji="1" lang="ja-JP" altLang="en-US"/>
          </a:p>
        </p:txBody>
      </p:sp>
    </p:spTree>
    <p:extLst>
      <p:ext uri="{BB962C8B-B14F-4D97-AF65-F5344CB8AC3E}">
        <p14:creationId xmlns:p14="http://schemas.microsoft.com/office/powerpoint/2010/main" val="31246484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19</a:t>
            </a:fld>
            <a:endParaRPr kumimoji="1" lang="ja-JP" altLang="en-US"/>
          </a:p>
        </p:txBody>
      </p:sp>
    </p:spTree>
    <p:extLst>
      <p:ext uri="{BB962C8B-B14F-4D97-AF65-F5344CB8AC3E}">
        <p14:creationId xmlns:p14="http://schemas.microsoft.com/office/powerpoint/2010/main" val="21496511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レジュメの最下段　✕身体的→◯精神的</a:t>
            </a:r>
            <a:endParaRPr kumimoji="1" lang="en-US" altLang="ja-JP"/>
          </a:p>
          <a:p>
            <a:endParaRPr kumimoji="1" lang="en-US" altLang="ja-JP"/>
          </a:p>
          <a:p>
            <a:r>
              <a:rPr kumimoji="1" lang="ja-JP" altLang="en-US"/>
              <a:t>②</a:t>
            </a:r>
            <a:endParaRPr kumimoji="1" lang="en-US" altLang="ja-JP"/>
          </a:p>
          <a:p>
            <a:r>
              <a:rPr lang="ja-JP" altLang="en-US" b="0" i="0">
                <a:solidFill>
                  <a:srgbClr val="555555"/>
                </a:solidFill>
                <a:effectLst/>
                <a:latin typeface="Noto Sans Japanese"/>
              </a:rPr>
              <a:t>この判断に当たっては、様々な要素（当該言動の目的、当該言動を受けた労働者の問題行動の有無や内容・程度を含む当該言動が行われた経緯や状況、業種・業態、業務の内容・性質、当該言動の態様・頻度・継続性、労働者の属性や心身の状況（</a:t>
            </a:r>
            <a:r>
              <a:rPr lang="en-US" altLang="ja-JP" b="0" i="0">
                <a:solidFill>
                  <a:srgbClr val="555555"/>
                </a:solidFill>
                <a:effectLst/>
                <a:latin typeface="Noto Sans Japanese"/>
              </a:rPr>
              <a:t>※</a:t>
            </a:r>
            <a:r>
              <a:rPr lang="ja-JP" altLang="en-US" b="0" i="0">
                <a:solidFill>
                  <a:srgbClr val="555555"/>
                </a:solidFill>
                <a:effectLst/>
                <a:latin typeface="Noto Sans Japanese"/>
              </a:rPr>
              <a:t>）、行為者の関係性等）を総合的に考慮することが適当です。</a:t>
            </a:r>
            <a:br>
              <a:rPr lang="ja-JP" altLang="en-US"/>
            </a:br>
            <a:r>
              <a:rPr lang="ja-JP" altLang="en-US" b="0" i="0">
                <a:solidFill>
                  <a:srgbClr val="555555"/>
                </a:solidFill>
                <a:effectLst/>
                <a:latin typeface="Noto Sans Japanese"/>
              </a:rPr>
              <a:t>その際には、個別の事案における労働者の行動が問題となる場合は、その内容・程度とそれに対する指導の態様等の相対的な関係性が重要な要素となることについても留意が必要です。なお、労働者に問題行動があった場合であっても、人格を否定するような言動など業務上必要かつ相当な範囲を超えた言動がなされれば、当然、職場におけるパワーハラスメントに当たり得ます。</a:t>
            </a:r>
            <a:br>
              <a:rPr lang="ja-JP" altLang="en-US"/>
            </a:br>
            <a:r>
              <a:rPr lang="en-US" altLang="ja-JP" b="0" i="0">
                <a:solidFill>
                  <a:srgbClr val="555555"/>
                </a:solidFill>
                <a:effectLst/>
                <a:latin typeface="Noto Sans Japanese"/>
              </a:rPr>
              <a:t>※ </a:t>
            </a:r>
            <a:r>
              <a:rPr lang="ja-JP" altLang="en-US" b="0" i="0">
                <a:solidFill>
                  <a:srgbClr val="555555"/>
                </a:solidFill>
                <a:effectLst/>
                <a:latin typeface="Noto Sans Japanese"/>
              </a:rPr>
              <a:t>「属性」・・・・・（例）経験年数や年齢、障害がある、外国人である　等</a:t>
            </a:r>
            <a:br>
              <a:rPr lang="ja-JP" altLang="en-US"/>
            </a:br>
            <a:r>
              <a:rPr lang="ja-JP" altLang="en-US" b="0" i="0">
                <a:solidFill>
                  <a:srgbClr val="555555"/>
                </a:solidFill>
                <a:effectLst/>
                <a:latin typeface="Noto Sans Japanese"/>
              </a:rPr>
              <a:t>「心身の状況」・・（例）精神的又は身体的な状況や疾患の有無　等</a:t>
            </a:r>
            <a:endParaRPr kumimoji="1" lang="ja-JP" altLang="en-US"/>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20</a:t>
            </a:fld>
            <a:endParaRPr kumimoji="1" lang="ja-JP" altLang="en-US"/>
          </a:p>
        </p:txBody>
      </p:sp>
    </p:spTree>
    <p:extLst>
      <p:ext uri="{BB962C8B-B14F-4D97-AF65-F5344CB8AC3E}">
        <p14:creationId xmlns:p14="http://schemas.microsoft.com/office/powerpoint/2010/main" val="7253635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62013" y="985838"/>
            <a:ext cx="6437313" cy="4829175"/>
          </a:xfrm>
        </p:spPr>
      </p:sp>
      <p:sp>
        <p:nvSpPr>
          <p:cNvPr id="3" name="ノート プレースホルダー 2"/>
          <p:cNvSpPr>
            <a:spLocks noGrp="1"/>
          </p:cNvSpPr>
          <p:nvPr>
            <p:ph type="body" idx="1"/>
          </p:nvPr>
        </p:nvSpPr>
        <p:spPr/>
        <p:txBody>
          <a:bodyPr/>
          <a:lstStyle/>
          <a:p>
            <a:endParaRPr kumimoji="1" lang="en-US" altLang="ja-JP"/>
          </a:p>
          <a:p>
            <a:r>
              <a:rPr kumimoji="1" lang="ja-JP" altLang="en-US"/>
              <a:t>②</a:t>
            </a:r>
            <a:endParaRPr kumimoji="1" lang="en-US" altLang="ja-JP"/>
          </a:p>
          <a:p>
            <a:r>
              <a:rPr lang="ja-JP" altLang="en-US" b="0" i="0">
                <a:solidFill>
                  <a:srgbClr val="555555"/>
                </a:solidFill>
                <a:effectLst/>
                <a:latin typeface="Noto Sans Japanese"/>
              </a:rPr>
              <a:t>この判断に当たっては、様々な要素（当該言動の目的、当該言動を受けた労働者の問題行動の有無や内容・程度を含む当該言動が行われた経緯や状況、業種・業態、職務の内容・性質、当該言動の態様・頻度・継続性、労働者の属性や心身の状況（</a:t>
            </a:r>
            <a:r>
              <a:rPr lang="en-US" altLang="ja-JP" b="0" i="0">
                <a:solidFill>
                  <a:srgbClr val="555555"/>
                </a:solidFill>
                <a:effectLst/>
                <a:latin typeface="Noto Sans Japanese"/>
              </a:rPr>
              <a:t>※</a:t>
            </a:r>
            <a:r>
              <a:rPr lang="ja-JP" altLang="en-US" b="0" i="0">
                <a:solidFill>
                  <a:srgbClr val="555555"/>
                </a:solidFill>
                <a:effectLst/>
                <a:latin typeface="Noto Sans Japanese"/>
              </a:rPr>
              <a:t>）、行為者の関係性等）を総合的に考慮することが適当です。</a:t>
            </a:r>
            <a:br>
              <a:rPr lang="ja-JP" altLang="en-US"/>
            </a:br>
            <a:r>
              <a:rPr lang="ja-JP" altLang="en-US" b="0" i="0">
                <a:solidFill>
                  <a:srgbClr val="555555"/>
                </a:solidFill>
                <a:effectLst/>
                <a:latin typeface="Noto Sans Japanese"/>
              </a:rPr>
              <a:t>その際には、個別の事案における労働者の行動が問題となる場合は、その内容・程度とそれに対する指導の態様等の相対的な関係性が重要な要素となることについても留意が必要です。なお、労働者に問題行動があった場合であっても、人格を否定するような言動など職務上必要かつ相当な範囲を超えた言動がなされれば、当然、職場におけるパワーハラスメントに当たり得ます。</a:t>
            </a:r>
            <a:br>
              <a:rPr lang="ja-JP" altLang="en-US"/>
            </a:br>
            <a:r>
              <a:rPr lang="en-US" altLang="ja-JP" b="0" i="0">
                <a:solidFill>
                  <a:srgbClr val="555555"/>
                </a:solidFill>
                <a:effectLst/>
                <a:latin typeface="Noto Sans Japanese"/>
              </a:rPr>
              <a:t>※ </a:t>
            </a:r>
            <a:r>
              <a:rPr lang="ja-JP" altLang="en-US" b="0" i="0">
                <a:solidFill>
                  <a:srgbClr val="555555"/>
                </a:solidFill>
                <a:effectLst/>
                <a:latin typeface="Noto Sans Japanese"/>
              </a:rPr>
              <a:t>「属性」・・・・・（例）経験年数や年齢、障害がある、外国人である　等</a:t>
            </a:r>
            <a:br>
              <a:rPr lang="ja-JP" altLang="en-US"/>
            </a:br>
            <a:r>
              <a:rPr lang="ja-JP" altLang="en-US" b="0" i="0">
                <a:solidFill>
                  <a:srgbClr val="555555"/>
                </a:solidFill>
                <a:effectLst/>
                <a:latin typeface="Noto Sans Japanese"/>
              </a:rPr>
              <a:t>「心身の状況」・・（例）精神的又は身体的な状況や疾患の有無　等</a:t>
            </a:r>
            <a:endParaRPr kumimoji="1" lang="ja-JP" altLang="en-US"/>
          </a:p>
        </p:txBody>
      </p:sp>
      <p:sp>
        <p:nvSpPr>
          <p:cNvPr id="4" name="スライド番号プレースホルダー 3"/>
          <p:cNvSpPr>
            <a:spLocks noGrp="1"/>
          </p:cNvSpPr>
          <p:nvPr>
            <p:ph type="sldNum" sz="quarter" idx="5"/>
          </p:nvPr>
        </p:nvSpPr>
        <p:spPr/>
        <p:txBody>
          <a:bodyPr/>
          <a:lstStyle/>
          <a:p>
            <a:pPr defTabSz="441071">
              <a:defRPr/>
            </a:pPr>
            <a:fld id="{CDE479C1-22F2-47C0-9386-42E7FB736B4A}" type="slidenum">
              <a:rPr kumimoji="1" lang="ja-JP" altLang="en-US">
                <a:solidFill>
                  <a:prstClr val="black"/>
                </a:solidFill>
                <a:latin typeface="游ゴシック" panose="020F0502020204030204"/>
                <a:ea typeface="游ゴシック" panose="020B0400000000000000" pitchFamily="50" charset="-128"/>
              </a:rPr>
              <a:pPr defTabSz="441071">
                <a:defRPr/>
              </a:pPr>
              <a:t>21</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0338877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暴行：身体への接触がなかったとしても、被害者の身体に影響を及ぼす可能性がある行為が暴行罪に該当することがある</a:t>
            </a:r>
            <a:endParaRPr kumimoji="1" lang="en-US" altLang="ja-JP"/>
          </a:p>
          <a:p>
            <a:pPr defTabSz="909945">
              <a:defRPr/>
            </a:pPr>
            <a:r>
              <a:rPr kumimoji="1" lang="ja-JP" altLang="en-US"/>
              <a:t>椅子をけとばす、書類を投げつける（当たらないときも）、ファイルを机に何度も叩きつける、着衣を強く引っ張った、胸ぐらをつかんだ、水やお茶などをかけた</a:t>
            </a:r>
          </a:p>
          <a:p>
            <a:r>
              <a:rPr kumimoji="1" lang="ja-JP" altLang="en-US"/>
              <a:t>刑法第</a:t>
            </a:r>
            <a:r>
              <a:rPr kumimoji="1" lang="en-US" altLang="ja-JP"/>
              <a:t>208</a:t>
            </a:r>
            <a:r>
              <a:rPr kumimoji="1" lang="ja-JP" altLang="en-US"/>
              <a:t>条　</a:t>
            </a:r>
            <a:r>
              <a:rPr lang="en-US" altLang="ja-JP"/>
              <a:t>2</a:t>
            </a:r>
            <a:r>
              <a:rPr lang="ja-JP" altLang="en-US"/>
              <a:t>年以下の懲役若しくは</a:t>
            </a:r>
            <a:r>
              <a:rPr lang="en-US" altLang="ja-JP"/>
              <a:t>30</a:t>
            </a:r>
            <a:r>
              <a:rPr lang="ja-JP" altLang="en-US"/>
              <a:t>万円以下の罰金</a:t>
            </a:r>
            <a:endParaRPr kumimoji="1" lang="en-US" altLang="ja-JP"/>
          </a:p>
          <a:p>
            <a:endParaRPr kumimoji="1" lang="en-US" altLang="ja-JP"/>
          </a:p>
          <a:p>
            <a:r>
              <a:rPr kumimoji="1" lang="ja-JP" altLang="en-US"/>
              <a:t>障害：暴行の結果、相手がケガをした</a:t>
            </a:r>
            <a:endParaRPr kumimoji="1" lang="en-US" altLang="ja-JP"/>
          </a:p>
          <a:p>
            <a:r>
              <a:rPr kumimoji="1" lang="ja-JP" altLang="en-US"/>
              <a:t>ケガは精神的な障害も含む</a:t>
            </a:r>
            <a:endParaRPr kumimoji="1" lang="en-US" altLang="ja-JP"/>
          </a:p>
          <a:p>
            <a:r>
              <a:rPr lang="ja-JP" altLang="en-US"/>
              <a:t>怒号などの嫌がらせで相手を不安・抑うつ状態にした、飛び降りろと強要して相手が飛び降りてケガをした、暴行・脅迫により</a:t>
            </a:r>
            <a:r>
              <a:rPr lang="en-US" altLang="ja-JP"/>
              <a:t>PTSD(</a:t>
            </a:r>
            <a:r>
              <a:rPr lang="ja-JP" altLang="en-US"/>
              <a:t>心的外傷後ストレス障害</a:t>
            </a:r>
            <a:r>
              <a:rPr lang="en-US" altLang="ja-JP"/>
              <a:t>)</a:t>
            </a:r>
            <a:r>
              <a:rPr lang="ja-JP" altLang="en-US"/>
              <a:t>を引き起こした、脅迫を用いて飲酒を強要し被害者を死亡させた</a:t>
            </a:r>
            <a:r>
              <a:rPr lang="en-US" altLang="ja-JP"/>
              <a:t>(</a:t>
            </a:r>
            <a:r>
              <a:rPr lang="ja-JP" altLang="en-US"/>
              <a:t>死亡したので傷害致死罪</a:t>
            </a:r>
            <a:r>
              <a:rPr lang="en-US" altLang="ja-JP"/>
              <a:t>)</a:t>
            </a:r>
            <a:endParaRPr kumimoji="1" lang="en-US" altLang="ja-JP"/>
          </a:p>
          <a:p>
            <a:r>
              <a:rPr lang="en-US" altLang="ja-JP"/>
              <a:t>15</a:t>
            </a:r>
            <a:r>
              <a:rPr lang="ja-JP" altLang="en-US"/>
              <a:t>年以下の懲役または</a:t>
            </a:r>
            <a:r>
              <a:rPr lang="en-US" altLang="ja-JP"/>
              <a:t>50</a:t>
            </a:r>
            <a:r>
              <a:rPr lang="ja-JP" altLang="en-US"/>
              <a:t>万円以下の罰金</a:t>
            </a:r>
            <a:endParaRPr lang="en-US" altLang="ja-JP"/>
          </a:p>
          <a:p>
            <a:endParaRPr lang="en-US" altLang="ja-JP"/>
          </a:p>
          <a:p>
            <a:r>
              <a:rPr lang="ja-JP" altLang="en-US"/>
              <a:t>名誉毀損：言ったことが事実でも相手が隠しておきたいことであれば該当する</a:t>
            </a:r>
            <a:endParaRPr kumimoji="1" lang="en-US" altLang="ja-JP"/>
          </a:p>
          <a:p>
            <a:endParaRPr kumimoji="1" lang="ja-JP" altLang="en-US"/>
          </a:p>
        </p:txBody>
      </p:sp>
      <p:sp>
        <p:nvSpPr>
          <p:cNvPr id="4" name="スライド番号プレースホルダー 3"/>
          <p:cNvSpPr>
            <a:spLocks noGrp="1"/>
          </p:cNvSpPr>
          <p:nvPr>
            <p:ph type="sldNum" sz="quarter" idx="10"/>
          </p:nvPr>
        </p:nvSpPr>
        <p:spPr/>
        <p:txBody>
          <a:bodyPr/>
          <a:lstStyle/>
          <a:p>
            <a:fld id="{CDE479C1-22F2-47C0-9386-42E7FB736B4A}" type="slidenum">
              <a:rPr kumimoji="1" lang="ja-JP" altLang="en-US" smtClean="0"/>
              <a:t>22</a:t>
            </a:fld>
            <a:endParaRPr kumimoji="1" lang="ja-JP" altLang="en-US"/>
          </a:p>
        </p:txBody>
      </p:sp>
    </p:spTree>
    <p:extLst>
      <p:ext uri="{BB962C8B-B14F-4D97-AF65-F5344CB8AC3E}">
        <p14:creationId xmlns:p14="http://schemas.microsoft.com/office/powerpoint/2010/main" val="3847706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2</a:t>
            </a:fld>
            <a:endParaRPr kumimoji="1" lang="ja-JP" altLang="en-US"/>
          </a:p>
        </p:txBody>
      </p:sp>
    </p:spTree>
    <p:extLst>
      <p:ext uri="{BB962C8B-B14F-4D97-AF65-F5344CB8AC3E}">
        <p14:creationId xmlns:p14="http://schemas.microsoft.com/office/powerpoint/2010/main" val="34609795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1490222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相手がいやがっているのに、体型に何度も言及するのはセクハラ。</a:t>
            </a:r>
          </a:p>
        </p:txBody>
      </p:sp>
    </p:spTree>
    <p:extLst>
      <p:ext uri="{BB962C8B-B14F-4D97-AF65-F5344CB8AC3E}">
        <p14:creationId xmlns:p14="http://schemas.microsoft.com/office/powerpoint/2010/main" val="12863069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5677244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DE479C1-22F2-47C0-9386-42E7FB736B4A}" type="slidenum">
              <a:rPr kumimoji="1" lang="ja-JP" altLang="en-US" sz="13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1264260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DE479C1-22F2-47C0-9386-42E7FB736B4A}" type="slidenum">
              <a:rPr kumimoji="1" lang="ja-JP" altLang="en-US" sz="13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372817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7452942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40</a:t>
            </a:fld>
            <a:endParaRPr kumimoji="1" lang="ja-JP" altLang="en-US"/>
          </a:p>
        </p:txBody>
      </p:sp>
    </p:spTree>
    <p:extLst>
      <p:ext uri="{BB962C8B-B14F-4D97-AF65-F5344CB8AC3E}">
        <p14:creationId xmlns:p14="http://schemas.microsoft.com/office/powerpoint/2010/main" val="23780995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43</a:t>
            </a:fld>
            <a:endParaRPr kumimoji="1" lang="ja-JP" altLang="en-US"/>
          </a:p>
        </p:txBody>
      </p:sp>
    </p:spTree>
    <p:extLst>
      <p:ext uri="{BB962C8B-B14F-4D97-AF65-F5344CB8AC3E}">
        <p14:creationId xmlns:p14="http://schemas.microsoft.com/office/powerpoint/2010/main" val="958039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882084">
              <a:defRPr/>
            </a:pPr>
            <a:r>
              <a:rPr kumimoji="1" lang="ja-JP" altLang="en-US" dirty="0"/>
              <a:t>「ひとり１分程度で」</a:t>
            </a:r>
            <a:endParaRPr kumimoji="1" lang="en-US" altLang="ja-JP" dirty="0"/>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3</a:t>
            </a:fld>
            <a:endParaRPr kumimoji="1" lang="ja-JP" altLang="en-US"/>
          </a:p>
        </p:txBody>
      </p:sp>
    </p:spTree>
    <p:extLst>
      <p:ext uri="{BB962C8B-B14F-4D97-AF65-F5344CB8AC3E}">
        <p14:creationId xmlns:p14="http://schemas.microsoft.com/office/powerpoint/2010/main" val="2608507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DE479C1-22F2-47C0-9386-42E7FB736B4A}" type="slidenum">
              <a:rPr kumimoji="1" lang="ja-JP" altLang="en-US" smtClean="0"/>
              <a:t>4</a:t>
            </a:fld>
            <a:endParaRPr kumimoji="1" lang="ja-JP" altLang="en-US"/>
          </a:p>
        </p:txBody>
      </p:sp>
    </p:spTree>
    <p:extLst>
      <p:ext uri="{BB962C8B-B14F-4D97-AF65-F5344CB8AC3E}">
        <p14:creationId xmlns:p14="http://schemas.microsoft.com/office/powerpoint/2010/main" val="3454601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783204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2024</a:t>
            </a:r>
            <a:r>
              <a:rPr kumimoji="1" lang="ja-JP" altLang="en-US"/>
              <a:t>年</a:t>
            </a:r>
            <a:r>
              <a:rPr kumimoji="1" lang="en-US" altLang="ja-JP"/>
              <a:t>2</a:t>
            </a:r>
            <a:r>
              <a:rPr kumimoji="1" lang="ja-JP" altLang="en-US"/>
              <a:t>月　エネオス子会社「ジャパン・リニューアブル・エナジー株式会社」会長が懇親会で女性の体を触って解任</a:t>
            </a:r>
            <a:endParaRPr kumimoji="1" lang="en-US" altLang="ja-JP"/>
          </a:p>
          <a:p>
            <a:endParaRPr kumimoji="1" lang="en-US" altLang="ja-JP"/>
          </a:p>
          <a:p>
            <a:r>
              <a:rPr kumimoji="1" lang="ja-JP" altLang="en-US"/>
              <a:t>カスハラ対策　自治体、</a:t>
            </a:r>
            <a:r>
              <a:rPr kumimoji="1" lang="en-US" altLang="ja-JP"/>
              <a:t>JR</a:t>
            </a:r>
            <a:r>
              <a:rPr kumimoji="1" lang="ja-JP" altLang="en-US"/>
              <a:t>西日本他公共交通各社、ファミマ等</a:t>
            </a:r>
            <a:endParaRPr kumimoji="1" lang="en-US" altLang="ja-JP"/>
          </a:p>
          <a:p>
            <a:endParaRPr kumimoji="1" lang="en-US" altLang="ja-JP"/>
          </a:p>
          <a:p>
            <a:endParaRPr kumimoji="1" lang="en-US" altLang="ja-JP"/>
          </a:p>
          <a:p>
            <a:endParaRPr kumimoji="1" lang="ja-JP" altLang="en-US" dirty="0"/>
          </a:p>
        </p:txBody>
      </p:sp>
      <p:sp>
        <p:nvSpPr>
          <p:cNvPr id="4" name="スライド番号プレースホルダー 3"/>
          <p:cNvSpPr>
            <a:spLocks noGrp="1"/>
          </p:cNvSpPr>
          <p:nvPr>
            <p:ph type="sldNum" sz="quarter" idx="5"/>
          </p:nvPr>
        </p:nvSpPr>
        <p:spPr/>
        <p:txBody>
          <a:bodyPr/>
          <a:lstStyle/>
          <a:p>
            <a:fld id="{CDE479C1-22F2-47C0-9386-42E7FB736B4A}" type="slidenum">
              <a:rPr kumimoji="1" lang="ja-JP" altLang="en-US" smtClean="0"/>
              <a:t>8</a:t>
            </a:fld>
            <a:endParaRPr kumimoji="1" lang="ja-JP" altLang="en-US"/>
          </a:p>
        </p:txBody>
      </p:sp>
    </p:spTree>
    <p:extLst>
      <p:ext uri="{BB962C8B-B14F-4D97-AF65-F5344CB8AC3E}">
        <p14:creationId xmlns:p14="http://schemas.microsoft.com/office/powerpoint/2010/main" val="3097968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62013" y="985838"/>
            <a:ext cx="6437313" cy="482917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defTabSz="441071">
              <a:defRPr/>
            </a:pPr>
            <a:fld id="{CDE479C1-22F2-47C0-9386-42E7FB736B4A}" type="slidenum">
              <a:rPr kumimoji="1" lang="ja-JP" altLang="en-US">
                <a:solidFill>
                  <a:prstClr val="black"/>
                </a:solidFill>
                <a:latin typeface="游ゴシック" panose="020F0502020204030204"/>
                <a:ea typeface="游ゴシック" panose="020B0400000000000000" pitchFamily="50" charset="-128"/>
              </a:rPr>
              <a:pPr defTabSz="441071">
                <a:defRPr/>
              </a:pPr>
              <a:t>9</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089618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強姦：相手が同意していない場合、泥酔しているとき</a:t>
            </a:r>
            <a:endParaRPr kumimoji="1" lang="en-US" altLang="ja-JP"/>
          </a:p>
          <a:p>
            <a:endParaRPr kumimoji="1" lang="en-US" altLang="ja-JP"/>
          </a:p>
          <a:p>
            <a:r>
              <a:rPr kumimoji="1" lang="en-US" altLang="ja-JP"/>
              <a:t>CL</a:t>
            </a:r>
            <a:r>
              <a:rPr kumimoji="1" lang="ja-JP" altLang="en-US"/>
              <a:t>２　自分は楽しい話題のつもりだった、世代間のギャップ、定義に立ち返る</a:t>
            </a:r>
            <a:endParaRPr kumimoji="1" lang="en-US" altLang="ja-JP"/>
          </a:p>
          <a:p>
            <a:r>
              <a:rPr kumimoji="1" lang="en-US" altLang="ja-JP"/>
              <a:t>CL3</a:t>
            </a:r>
            <a:r>
              <a:rPr kumimoji="1" lang="ja-JP" altLang="en-US"/>
              <a:t>　職場の人間関係では、はっきり断るのは難しい。</a:t>
            </a:r>
            <a:endParaRPr kumimoji="1" lang="en-US" altLang="ja-JP"/>
          </a:p>
        </p:txBody>
      </p:sp>
      <p:sp>
        <p:nvSpPr>
          <p:cNvPr id="4" name="スライド番号プレースホルダー 3"/>
          <p:cNvSpPr>
            <a:spLocks noGrp="1"/>
          </p:cNvSpPr>
          <p:nvPr>
            <p:ph type="sldNum" sz="quarter" idx="5"/>
          </p:nvPr>
        </p:nvSpPr>
        <p:spPr/>
        <p:txBody>
          <a:bodyPr/>
          <a:lstStyle/>
          <a:p>
            <a:pPr defTabSz="441071">
              <a:defRPr/>
            </a:pPr>
            <a:fld id="{CDE479C1-22F2-47C0-9386-42E7FB736B4A}" type="slidenum">
              <a:rPr kumimoji="1" lang="ja-JP" altLang="en-US">
                <a:solidFill>
                  <a:prstClr val="black"/>
                </a:solidFill>
                <a:latin typeface="游ゴシック" panose="020F0502020204030204"/>
                <a:ea typeface="游ゴシック" panose="020B0400000000000000" pitchFamily="50" charset="-128"/>
              </a:rPr>
              <a:pPr defTabSz="441071">
                <a:defRPr/>
              </a:pPr>
              <a:t>10</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7253635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defTabSz="441071">
              <a:defRPr/>
            </a:pPr>
            <a:fld id="{CDE479C1-22F2-47C0-9386-42E7FB736B4A}" type="slidenum">
              <a:rPr kumimoji="1" lang="ja-JP" altLang="en-US">
                <a:solidFill>
                  <a:prstClr val="black"/>
                </a:solidFill>
                <a:latin typeface="游ゴシック" panose="020F0502020204030204"/>
                <a:ea typeface="游ゴシック" panose="020B0400000000000000" pitchFamily="50" charset="-128"/>
              </a:rPr>
              <a:pPr defTabSz="441071">
                <a:defRPr/>
              </a:pPr>
              <a:t>11</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605962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normAutofit/>
          </a:bodyPr>
          <a:lstStyle>
            <a:lvl1pPr algn="ctr">
              <a:defRPr sz="2800"/>
            </a:lvl1pPr>
          </a:lstStyle>
          <a:p>
            <a:r>
              <a:rPr lang="ja-JP" altLang="en-US"/>
              <a:t>マスター タイトルの書式設定</a:t>
            </a:r>
            <a:endParaRPr lang="en-US"/>
          </a:p>
        </p:txBody>
      </p:sp>
      <p:sp>
        <p:nvSpPr>
          <p:cNvPr id="3" name="Subtitle 2"/>
          <p:cNvSpPr>
            <a:spLocks noGrp="1"/>
          </p:cNvSpPr>
          <p:nvPr>
            <p:ph type="subTitle" idx="1" hasCustomPrompt="1"/>
          </p:nvPr>
        </p:nvSpPr>
        <p:spPr>
          <a:xfrm>
            <a:off x="1143000" y="4829694"/>
            <a:ext cx="6858000" cy="42810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メンタルサポート</a:t>
            </a:r>
            <a:r>
              <a:rPr lang="ja-JP" altLang="en-US" err="1"/>
              <a:t>ろ</a:t>
            </a:r>
            <a:r>
              <a:rPr lang="ja-JP" altLang="en-US"/>
              <a:t>うむ</a:t>
            </a:r>
            <a:endParaRPr lang="en-US" altLang="ja-JP"/>
          </a:p>
          <a:p>
            <a:endParaRPr lang="en-US"/>
          </a:p>
        </p:txBody>
      </p:sp>
      <p:sp>
        <p:nvSpPr>
          <p:cNvPr id="4" name="Date Placeholder 3"/>
          <p:cNvSpPr>
            <a:spLocks noGrp="1"/>
          </p:cNvSpPr>
          <p:nvPr>
            <p:ph type="dt" sz="half" idx="10"/>
          </p:nvPr>
        </p:nvSpPr>
        <p:spPr/>
        <p:txBody>
          <a:bodyPr/>
          <a:lstStyle/>
          <a:p>
            <a:fld id="{F39FFB3D-E023-41EE-9F33-501C014D7579}" type="datetime1">
              <a:rPr kumimoji="1" lang="ja-JP" altLang="en-US" smtClean="0"/>
              <a:t>2024/10/25</a:t>
            </a:fld>
            <a:endParaRPr kumimoji="1" lang="ja-JP" altLang="en-US"/>
          </a:p>
        </p:txBody>
      </p:sp>
      <p:sp>
        <p:nvSpPr>
          <p:cNvPr id="5" name="Footer Placeholder 4"/>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2FD1BE97-EE36-47F2-9DF9-8CB1A2F63F5E}"/>
              </a:ext>
            </a:extLst>
          </p:cNvPr>
          <p:cNvCxnSpPr/>
          <p:nvPr userDrawn="1"/>
        </p:nvCxnSpPr>
        <p:spPr>
          <a:xfrm>
            <a:off x="628650" y="973145"/>
            <a:ext cx="7886700" cy="0"/>
          </a:xfrm>
          <a:prstGeom prst="line">
            <a:avLst/>
          </a:prstGeom>
          <a:ln w="66675">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3C67C814-120D-4C86-893B-18775FAE9B95}"/>
              </a:ext>
            </a:extLst>
          </p:cNvPr>
          <p:cNvCxnSpPr/>
          <p:nvPr userDrawn="1"/>
        </p:nvCxnSpPr>
        <p:spPr>
          <a:xfrm>
            <a:off x="628650" y="1034106"/>
            <a:ext cx="7886700" cy="0"/>
          </a:xfrm>
          <a:prstGeom prst="line">
            <a:avLst/>
          </a:prstGeom>
          <a:ln w="666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5480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1C78155-1BC1-4ECB-B711-EDEE08DAA2E9}" type="datetime1">
              <a:rPr kumimoji="1" lang="ja-JP" altLang="en-US" smtClean="0"/>
              <a:t>2024/10/25</a:t>
            </a:fld>
            <a:endParaRPr kumimoji="1" lang="ja-JP" altLang="en-US"/>
          </a:p>
        </p:txBody>
      </p:sp>
      <p:sp>
        <p:nvSpPr>
          <p:cNvPr id="5" name="Footer Placeholder 4"/>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293492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48F4B5D-620D-4C56-A73F-D1CB8593DE77}" type="datetime1">
              <a:rPr kumimoji="1" lang="ja-JP" altLang="en-US" smtClean="0"/>
              <a:t>2024/10/25</a:t>
            </a:fld>
            <a:endParaRPr kumimoji="1" lang="ja-JP" altLang="en-US"/>
          </a:p>
        </p:txBody>
      </p:sp>
      <p:sp>
        <p:nvSpPr>
          <p:cNvPr id="5" name="Footer Placeholder 4"/>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3874731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normAutofit/>
          </a:bodyPr>
          <a:lstStyle>
            <a:lvl1pPr algn="ctr">
              <a:defRPr sz="2800"/>
            </a:lvl1pPr>
          </a:lstStyle>
          <a:p>
            <a:r>
              <a:rPr lang="ja-JP" altLang="en-US"/>
              <a:t>マスター タイトルの書式設定</a:t>
            </a:r>
            <a:endParaRPr lang="en-US"/>
          </a:p>
        </p:txBody>
      </p:sp>
      <p:sp>
        <p:nvSpPr>
          <p:cNvPr id="3" name="Subtitle 2"/>
          <p:cNvSpPr>
            <a:spLocks noGrp="1"/>
          </p:cNvSpPr>
          <p:nvPr>
            <p:ph type="subTitle" idx="1" hasCustomPrompt="1"/>
          </p:nvPr>
        </p:nvSpPr>
        <p:spPr>
          <a:xfrm>
            <a:off x="1143000" y="4829694"/>
            <a:ext cx="6858000" cy="42810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メンタルサポート</a:t>
            </a:r>
            <a:r>
              <a:rPr lang="ja-JP" altLang="en-US" err="1"/>
              <a:t>ろ</a:t>
            </a:r>
            <a:r>
              <a:rPr lang="ja-JP" altLang="en-US"/>
              <a:t>うむ</a:t>
            </a:r>
            <a:endParaRPr lang="en-US" altLang="ja-JP"/>
          </a:p>
          <a:p>
            <a:endParaRPr lang="en-US"/>
          </a:p>
        </p:txBody>
      </p:sp>
      <p:sp>
        <p:nvSpPr>
          <p:cNvPr id="4" name="Date Placeholder 3"/>
          <p:cNvSpPr>
            <a:spLocks noGrp="1"/>
          </p:cNvSpPr>
          <p:nvPr>
            <p:ph type="dt" sz="half" idx="10"/>
          </p:nvPr>
        </p:nvSpPr>
        <p:spPr/>
        <p:txBody>
          <a:bodyPr/>
          <a:lstStyle/>
          <a:p>
            <a:fld id="{0654EAD4-9339-43A0-9863-BD6AF1FEE47C}" type="datetime1">
              <a:rPr kumimoji="1" lang="ja-JP" altLang="en-US" smtClean="0"/>
              <a:t>2024/10/25</a:t>
            </a:fld>
            <a:endParaRPr kumimoji="1" lang="ja-JP" altLang="en-US"/>
          </a:p>
        </p:txBody>
      </p:sp>
      <p:sp>
        <p:nvSpPr>
          <p:cNvPr id="5" name="Footer Placeholder 4"/>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2FD1BE97-EE36-47F2-9DF9-8CB1A2F63F5E}"/>
              </a:ext>
            </a:extLst>
          </p:cNvPr>
          <p:cNvCxnSpPr/>
          <p:nvPr userDrawn="1"/>
        </p:nvCxnSpPr>
        <p:spPr>
          <a:xfrm>
            <a:off x="628650" y="973145"/>
            <a:ext cx="7886700" cy="0"/>
          </a:xfrm>
          <a:prstGeom prst="line">
            <a:avLst/>
          </a:prstGeom>
          <a:ln w="66675">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3C67C814-120D-4C86-893B-18775FAE9B95}"/>
              </a:ext>
            </a:extLst>
          </p:cNvPr>
          <p:cNvCxnSpPr/>
          <p:nvPr userDrawn="1"/>
        </p:nvCxnSpPr>
        <p:spPr>
          <a:xfrm>
            <a:off x="628650" y="1034106"/>
            <a:ext cx="7886700" cy="0"/>
          </a:xfrm>
          <a:prstGeom prst="line">
            <a:avLst/>
          </a:prstGeom>
          <a:ln w="666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8863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7"/>
            <a:ext cx="7886700" cy="315910"/>
          </a:xfrm>
        </p:spPr>
        <p:txBody>
          <a:bodyPr>
            <a:noAutofit/>
          </a:bodyPr>
          <a:lstStyle>
            <a:lvl1pPr>
              <a:defRPr sz="2400" b="1" i="0" baseline="0"/>
            </a:lvl1pPr>
          </a:lstStyle>
          <a:p>
            <a:r>
              <a:rPr lang="ja-JP" altLang="en-US"/>
              <a:t>　 マスター タイトルの書式設定</a:t>
            </a:r>
            <a:endParaRPr lang="en-US"/>
          </a:p>
        </p:txBody>
      </p:sp>
      <p:sp>
        <p:nvSpPr>
          <p:cNvPr id="3" name="Content Placeholder 2"/>
          <p:cNvSpPr>
            <a:spLocks noGrp="1"/>
          </p:cNvSpPr>
          <p:nvPr>
            <p:ph idx="1"/>
          </p:nvPr>
        </p:nvSpPr>
        <p:spPr>
          <a:xfrm>
            <a:off x="628650" y="972590"/>
            <a:ext cx="7886700" cy="5204373"/>
          </a:xfrm>
        </p:spPr>
        <p:txBody>
          <a:bodyPr/>
          <a:lstStyle>
            <a:lvl1pPr marL="228600" indent="-360000">
              <a:lnSpc>
                <a:spcPct val="120000"/>
              </a:lnSpc>
              <a:buFontTx/>
              <a:buBlip>
                <a:blip r:embed="rId2"/>
              </a:buBlip>
              <a:defRPr/>
            </a:lvl1pPr>
            <a:lvl2pPr marL="685800" indent="-288000">
              <a:lnSpc>
                <a:spcPct val="120000"/>
              </a:lnSpc>
              <a:buFontTx/>
              <a:buBlip>
                <a:blip r:embed="rId3"/>
              </a:buBlip>
              <a:defRPr sz="2000"/>
            </a:lvl2pPr>
            <a:lvl3pPr marL="1143000" indent="-228600">
              <a:lnSpc>
                <a:spcPct val="120000"/>
              </a:lnSpc>
              <a:buClr>
                <a:schemeClr val="accent2"/>
              </a:buClr>
              <a:buFont typeface="Wingdings" panose="05000000000000000000" pitchFamily="2" charset="2"/>
              <a:buChar char="l"/>
              <a:defRPr sz="1600"/>
            </a:lvl3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5" name="Footer Placeholder 4"/>
          <p:cNvSpPr>
            <a:spLocks noGrp="1"/>
          </p:cNvSpPr>
          <p:nvPr>
            <p:ph type="ftr" sz="quarter" idx="11"/>
          </p:nvPr>
        </p:nvSpPr>
        <p:spPr>
          <a:xfrm>
            <a:off x="628650" y="6356351"/>
            <a:ext cx="5486400" cy="365125"/>
          </a:xfrm>
        </p:spPr>
        <p:txBody>
          <a:bodyPr/>
          <a:lstStyle>
            <a:lvl1pPr>
              <a:defRPr>
                <a:solidFill>
                  <a:schemeClr val="accent2">
                    <a:lumMod val="75000"/>
                  </a:schemeClr>
                </a:solidFill>
              </a:defRPr>
            </a:lvl1pPr>
          </a:lstStyle>
          <a:p>
            <a:pPr algn="l"/>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a:xfrm>
            <a:off x="7897091" y="311459"/>
            <a:ext cx="618259" cy="365125"/>
          </a:xfrm>
        </p:spPr>
        <p:txBody>
          <a:bodyPr/>
          <a:lstStyle>
            <a:lvl1pPr>
              <a:defRPr sz="2000">
                <a:solidFill>
                  <a:schemeClr val="tx1"/>
                </a:solidFill>
              </a:defRPr>
            </a:lvl1pPr>
          </a:lstStyle>
          <a:p>
            <a:fld id="{0B29FC86-5B23-434D-8C78-34AD85DF0349}" type="slidenum">
              <a:rPr kumimoji="1" lang="ja-JP" altLang="en-US" smtClean="0"/>
              <a:pPr/>
              <a:t>‹#›</a:t>
            </a:fld>
            <a:endParaRPr kumimoji="1" lang="ja-JP" altLang="en-US"/>
          </a:p>
        </p:txBody>
      </p:sp>
      <p:sp>
        <p:nvSpPr>
          <p:cNvPr id="7" name="二等辺三角形 6">
            <a:extLst>
              <a:ext uri="{FF2B5EF4-FFF2-40B4-BE49-F238E27FC236}">
                <a16:creationId xmlns:a16="http://schemas.microsoft.com/office/drawing/2014/main" id="{F31997DF-B84A-49EE-A75C-FA6AB9AE1410}"/>
              </a:ext>
            </a:extLst>
          </p:cNvPr>
          <p:cNvSpPr/>
          <p:nvPr userDrawn="1"/>
        </p:nvSpPr>
        <p:spPr>
          <a:xfrm rot="5400000">
            <a:off x="736993" y="360655"/>
            <a:ext cx="304429" cy="258861"/>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7E5E5919-DD4D-4753-B553-87A708345490}"/>
              </a:ext>
            </a:extLst>
          </p:cNvPr>
          <p:cNvCxnSpPr/>
          <p:nvPr userDrawn="1"/>
        </p:nvCxnSpPr>
        <p:spPr>
          <a:xfrm>
            <a:off x="628650" y="732076"/>
            <a:ext cx="7886700" cy="0"/>
          </a:xfrm>
          <a:prstGeom prst="line">
            <a:avLst/>
          </a:prstGeom>
          <a:ln w="66675">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3A92A556-D8D1-40BF-935A-DC811F330E47}"/>
              </a:ext>
            </a:extLst>
          </p:cNvPr>
          <p:cNvCxnSpPr/>
          <p:nvPr userDrawn="1"/>
        </p:nvCxnSpPr>
        <p:spPr>
          <a:xfrm>
            <a:off x="628650" y="793037"/>
            <a:ext cx="7886700" cy="0"/>
          </a:xfrm>
          <a:prstGeom prst="line">
            <a:avLst/>
          </a:prstGeom>
          <a:ln w="666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5141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A64E1D6-AA79-46C2-B606-177478E67EA1}" type="datetime1">
              <a:rPr kumimoji="1" lang="ja-JP" altLang="en-US" smtClean="0"/>
              <a:t>2024/10/25</a:t>
            </a:fld>
            <a:endParaRPr kumimoji="1" lang="ja-JP" altLang="en-US"/>
          </a:p>
        </p:txBody>
      </p:sp>
      <p:sp>
        <p:nvSpPr>
          <p:cNvPr id="5" name="Footer Placeholder 4"/>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40906224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DA50067B-40C5-43FE-81F9-08E2010D0A3F}" type="datetime1">
              <a:rPr kumimoji="1" lang="ja-JP" altLang="en-US" smtClean="0"/>
              <a:t>2024/10/25</a:t>
            </a:fld>
            <a:endParaRPr kumimoji="1" lang="ja-JP" altLang="en-US"/>
          </a:p>
        </p:txBody>
      </p:sp>
      <p:sp>
        <p:nvSpPr>
          <p:cNvPr id="6" name="Footer Placeholder 5"/>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7" name="Slide Number Placeholder 6"/>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38717385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7D01C47-AEC6-48AD-88CE-AE9D28FED079}" type="datetime1">
              <a:rPr kumimoji="1" lang="ja-JP" altLang="en-US" smtClean="0"/>
              <a:t>2024/10/25</a:t>
            </a:fld>
            <a:endParaRPr kumimoji="1" lang="ja-JP" altLang="en-US"/>
          </a:p>
        </p:txBody>
      </p:sp>
      <p:sp>
        <p:nvSpPr>
          <p:cNvPr id="8" name="Footer Placeholder 7"/>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9" name="Slide Number Placeholder 8"/>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1849800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B318BAC5-20CC-490B-848F-1D6F9C24A2FA}" type="datetime1">
              <a:rPr kumimoji="1" lang="ja-JP" altLang="en-US" smtClean="0"/>
              <a:t>2024/10/25</a:t>
            </a:fld>
            <a:endParaRPr kumimoji="1" lang="ja-JP" altLang="en-US"/>
          </a:p>
        </p:txBody>
      </p:sp>
      <p:sp>
        <p:nvSpPr>
          <p:cNvPr id="4" name="Footer Placeholder 3"/>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5" name="Slide Number Placeholder 4"/>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1210041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6E99E-998B-4EDC-B1A8-55F390C61E9F}" type="datetime1">
              <a:rPr kumimoji="1" lang="ja-JP" altLang="en-US" smtClean="0"/>
              <a:t>2024/10/25</a:t>
            </a:fld>
            <a:endParaRPr kumimoji="1" lang="ja-JP" altLang="en-US"/>
          </a:p>
        </p:txBody>
      </p:sp>
      <p:sp>
        <p:nvSpPr>
          <p:cNvPr id="3" name="Footer Placeholder 2"/>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4" name="Slide Number Placeholder 3"/>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25320126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4D5D59-718E-4DC7-8FAA-03142B2AD088}" type="datetime1">
              <a:rPr kumimoji="1" lang="ja-JP" altLang="en-US" smtClean="0"/>
              <a:t>2024/10/25</a:t>
            </a:fld>
            <a:endParaRPr kumimoji="1" lang="ja-JP" altLang="en-US"/>
          </a:p>
        </p:txBody>
      </p:sp>
      <p:sp>
        <p:nvSpPr>
          <p:cNvPr id="6" name="Footer Placeholder 5"/>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7" name="Slide Number Placeholder 6"/>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3281632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7"/>
            <a:ext cx="7886700" cy="315910"/>
          </a:xfrm>
        </p:spPr>
        <p:txBody>
          <a:bodyPr>
            <a:noAutofit/>
          </a:bodyPr>
          <a:lstStyle>
            <a:lvl1pPr>
              <a:defRPr sz="2400" b="1" i="0" baseline="0"/>
            </a:lvl1pPr>
          </a:lstStyle>
          <a:p>
            <a:r>
              <a:rPr lang="ja-JP" altLang="en-US"/>
              <a:t>　 マスター タイトルの書式設定</a:t>
            </a:r>
            <a:endParaRPr lang="en-US"/>
          </a:p>
        </p:txBody>
      </p:sp>
      <p:sp>
        <p:nvSpPr>
          <p:cNvPr id="3" name="Content Placeholder 2"/>
          <p:cNvSpPr>
            <a:spLocks noGrp="1"/>
          </p:cNvSpPr>
          <p:nvPr>
            <p:ph idx="1"/>
          </p:nvPr>
        </p:nvSpPr>
        <p:spPr>
          <a:xfrm>
            <a:off x="628650" y="972590"/>
            <a:ext cx="7886700" cy="5204373"/>
          </a:xfrm>
        </p:spPr>
        <p:txBody>
          <a:bodyPr/>
          <a:lstStyle>
            <a:lvl1pPr marL="228600" indent="-360000">
              <a:buFontTx/>
              <a:buBlip>
                <a:blip r:embed="rId2"/>
              </a:buBlip>
              <a:defRPr/>
            </a:lvl1pPr>
            <a:lvl2pPr marL="685800" indent="-288000">
              <a:buFontTx/>
              <a:buBlip>
                <a:blip r:embed="rId3"/>
              </a:buBlip>
              <a:defRPr sz="2000"/>
            </a:lvl2pPr>
            <a:lvl3pPr marL="1143000" indent="-228600">
              <a:buClr>
                <a:schemeClr val="accent2"/>
              </a:buClr>
              <a:buFont typeface="Wingdings" panose="05000000000000000000" pitchFamily="2" charset="2"/>
              <a:buChar char="l"/>
              <a:defRPr sz="1600"/>
            </a:lvl3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p:txBody>
      </p:sp>
      <p:sp>
        <p:nvSpPr>
          <p:cNvPr id="4" name="Date Placeholder 3"/>
          <p:cNvSpPr>
            <a:spLocks noGrp="1"/>
          </p:cNvSpPr>
          <p:nvPr>
            <p:ph type="dt" sz="half" idx="10"/>
          </p:nvPr>
        </p:nvSpPr>
        <p:spPr>
          <a:xfrm>
            <a:off x="6457950" y="6303589"/>
            <a:ext cx="2057400" cy="365125"/>
          </a:xfrm>
        </p:spPr>
        <p:txBody>
          <a:bodyPr/>
          <a:lstStyle/>
          <a:p>
            <a:fld id="{8A151CB6-C7FE-4407-A3EE-A06214F64A5D}" type="datetime1">
              <a:rPr kumimoji="1" lang="ja-JP" altLang="en-US" smtClean="0"/>
              <a:t>2024/10/25</a:t>
            </a:fld>
            <a:endParaRPr kumimoji="1" lang="ja-JP" altLang="en-US"/>
          </a:p>
        </p:txBody>
      </p:sp>
      <p:sp>
        <p:nvSpPr>
          <p:cNvPr id="5" name="Footer Placeholder 4"/>
          <p:cNvSpPr>
            <a:spLocks noGrp="1"/>
          </p:cNvSpPr>
          <p:nvPr>
            <p:ph type="ftr" sz="quarter" idx="11"/>
          </p:nvPr>
        </p:nvSpPr>
        <p:spPr>
          <a:xfrm>
            <a:off x="628650" y="6356351"/>
            <a:ext cx="5486400" cy="365125"/>
          </a:xfrm>
        </p:spPr>
        <p:txBody>
          <a:bodyPr/>
          <a:lstStyle>
            <a:lvl1pPr>
              <a:defRPr baseline="0">
                <a:solidFill>
                  <a:schemeClr val="accent2">
                    <a:lumMod val="75000"/>
                  </a:schemeClr>
                </a:solidFill>
                <a:latin typeface="Yu Gothic Medium" panose="020B0400000000000000" pitchFamily="34" charset="-128"/>
                <a:ea typeface="Yu Gothic Medium" panose="020B0400000000000000" pitchFamily="34" charset="-128"/>
              </a:defRPr>
            </a:lvl1pPr>
          </a:lstStyle>
          <a:p>
            <a:pPr algn="l"/>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a:xfrm>
            <a:off x="7897091" y="311459"/>
            <a:ext cx="618259" cy="365125"/>
          </a:xfrm>
        </p:spPr>
        <p:txBody>
          <a:bodyPr/>
          <a:lstStyle>
            <a:lvl1pPr>
              <a:defRPr sz="1800"/>
            </a:lvl1pPr>
          </a:lstStyle>
          <a:p>
            <a:fld id="{0B29FC86-5B23-434D-8C78-34AD85DF0349}" type="slidenum">
              <a:rPr kumimoji="1" lang="ja-JP" altLang="en-US" smtClean="0"/>
              <a:pPr/>
              <a:t>‹#›</a:t>
            </a:fld>
            <a:endParaRPr kumimoji="1" lang="ja-JP" altLang="en-US"/>
          </a:p>
        </p:txBody>
      </p:sp>
      <p:sp>
        <p:nvSpPr>
          <p:cNvPr id="7" name="二等辺三角形 6">
            <a:extLst>
              <a:ext uri="{FF2B5EF4-FFF2-40B4-BE49-F238E27FC236}">
                <a16:creationId xmlns:a16="http://schemas.microsoft.com/office/drawing/2014/main" id="{F31997DF-B84A-49EE-A75C-FA6AB9AE1410}"/>
              </a:ext>
            </a:extLst>
          </p:cNvPr>
          <p:cNvSpPr/>
          <p:nvPr userDrawn="1"/>
        </p:nvSpPr>
        <p:spPr>
          <a:xfrm rot="5400000">
            <a:off x="736993" y="360655"/>
            <a:ext cx="304429" cy="258861"/>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直線コネクタ 8">
            <a:extLst>
              <a:ext uri="{FF2B5EF4-FFF2-40B4-BE49-F238E27FC236}">
                <a16:creationId xmlns:a16="http://schemas.microsoft.com/office/drawing/2014/main" id="{7E5E5919-DD4D-4753-B553-87A708345490}"/>
              </a:ext>
            </a:extLst>
          </p:cNvPr>
          <p:cNvCxnSpPr/>
          <p:nvPr userDrawn="1"/>
        </p:nvCxnSpPr>
        <p:spPr>
          <a:xfrm>
            <a:off x="628650" y="732076"/>
            <a:ext cx="7886700" cy="0"/>
          </a:xfrm>
          <a:prstGeom prst="line">
            <a:avLst/>
          </a:prstGeom>
          <a:ln w="66675">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3A92A556-D8D1-40BF-935A-DC811F330E47}"/>
              </a:ext>
            </a:extLst>
          </p:cNvPr>
          <p:cNvCxnSpPr/>
          <p:nvPr userDrawn="1"/>
        </p:nvCxnSpPr>
        <p:spPr>
          <a:xfrm>
            <a:off x="628650" y="793037"/>
            <a:ext cx="7886700" cy="0"/>
          </a:xfrm>
          <a:prstGeom prst="line">
            <a:avLst/>
          </a:prstGeom>
          <a:ln w="666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41156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2491A3-747D-4C00-9E2E-720ECA941FAA}" type="datetime1">
              <a:rPr kumimoji="1" lang="ja-JP" altLang="en-US" smtClean="0"/>
              <a:t>2024/10/25</a:t>
            </a:fld>
            <a:endParaRPr kumimoji="1" lang="ja-JP" altLang="en-US"/>
          </a:p>
        </p:txBody>
      </p:sp>
      <p:sp>
        <p:nvSpPr>
          <p:cNvPr id="6" name="Footer Placeholder 5"/>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7" name="Slide Number Placeholder 6"/>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15001444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545F5AC-5E33-4743-A6A5-C004C178DD95}" type="datetime1">
              <a:rPr kumimoji="1" lang="ja-JP" altLang="en-US" smtClean="0"/>
              <a:t>2024/10/25</a:t>
            </a:fld>
            <a:endParaRPr kumimoji="1" lang="ja-JP" altLang="en-US"/>
          </a:p>
        </p:txBody>
      </p:sp>
      <p:sp>
        <p:nvSpPr>
          <p:cNvPr id="5" name="Footer Placeholder 4"/>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2608607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FDCE8EC-B533-4793-AB21-CBD89F7E4076}" type="datetime1">
              <a:rPr kumimoji="1" lang="ja-JP" altLang="en-US" smtClean="0"/>
              <a:t>2024/10/25</a:t>
            </a:fld>
            <a:endParaRPr kumimoji="1" lang="ja-JP" altLang="en-US"/>
          </a:p>
        </p:txBody>
      </p:sp>
      <p:sp>
        <p:nvSpPr>
          <p:cNvPr id="5" name="Footer Placeholder 4"/>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5424543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4_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043608" y="836712"/>
            <a:ext cx="7920880" cy="5289451"/>
          </a:xfrm>
        </p:spPr>
        <p:txBody>
          <a:bodyPr/>
          <a:lstStyle>
            <a:lvl1pPr>
              <a:spcAft>
                <a:spcPts val="1200"/>
              </a:spcAft>
              <a:buNone/>
              <a:defRPr sz="4400">
                <a:latin typeface="+mj-ea"/>
                <a:ea typeface="+mj-ea"/>
              </a:defRPr>
            </a:lvl1pPr>
            <a:lvl2pPr>
              <a:buClr>
                <a:schemeClr val="accent6">
                  <a:lumMod val="75000"/>
                </a:schemeClr>
              </a:buClr>
              <a:buFont typeface="Wingdings" pitchFamily="2" charset="2"/>
              <a:buChar char="l"/>
              <a:defRPr/>
            </a:lvl2pPr>
            <a:lvl3pPr>
              <a:buFont typeface="Arial" pitchFamily="34" charset="0"/>
              <a:buChar char="•"/>
              <a:defRPr sz="2000"/>
            </a:lvl3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1043608" y="6381328"/>
            <a:ext cx="2133600" cy="365125"/>
          </a:xfrm>
        </p:spPr>
        <p:txBody>
          <a:bodyPr/>
          <a:lstStyle/>
          <a:p>
            <a:fld id="{DB93910E-2A16-427E-AC98-8743E587A201}" type="datetime1">
              <a:rPr kumimoji="1" lang="ja-JP" altLang="en-US" smtClean="0"/>
              <a:t>2024/10/25</a:t>
            </a:fld>
            <a:endParaRPr kumimoji="1" lang="ja-JP" altLang="en-US"/>
          </a:p>
        </p:txBody>
      </p:sp>
      <p:sp>
        <p:nvSpPr>
          <p:cNvPr id="5" name="フッター プレースホルダ 4"/>
          <p:cNvSpPr>
            <a:spLocks noGrp="1"/>
          </p:cNvSpPr>
          <p:nvPr>
            <p:ph type="ftr" sz="quarter" idx="11"/>
          </p:nvPr>
        </p:nvSpPr>
        <p:spPr>
          <a:xfrm>
            <a:off x="6228184" y="188640"/>
            <a:ext cx="2751584" cy="504056"/>
          </a:xfrm>
        </p:spPr>
        <p:txBody>
          <a:bodyPr/>
          <a:lstStyle>
            <a:lvl1pPr algn="r">
              <a:defRPr>
                <a:solidFill>
                  <a:schemeClr val="accent6">
                    <a:lumMod val="75000"/>
                  </a:schemeClr>
                </a:solidFill>
              </a:defRPr>
            </a:lvl1pPr>
          </a:lstStyle>
          <a:p>
            <a:r>
              <a:rPr lang="en-US" altLang="ja-JP">
                <a:latin typeface="Estrangelo Edessa" pitchFamily="66" charset="0"/>
                <a:cs typeface="Estrangelo Edessa" pitchFamily="66" charset="0"/>
              </a:rPr>
              <a:t>©SRC</a:t>
            </a:r>
            <a:r>
              <a:rPr lang="ja-JP" altLang="en-US">
                <a:latin typeface="Estrangelo Edessa" pitchFamily="66" charset="0"/>
                <a:cs typeface="Estrangelo Edessa" pitchFamily="66" charset="0"/>
              </a:rPr>
              <a:t>ハラスメント防止センター　李怜香</a:t>
            </a:r>
          </a:p>
        </p:txBody>
      </p:sp>
      <p:sp>
        <p:nvSpPr>
          <p:cNvPr id="6" name="スライド番号プレースホルダ 5"/>
          <p:cNvSpPr>
            <a:spLocks noGrp="1"/>
          </p:cNvSpPr>
          <p:nvPr>
            <p:ph type="sldNum" sz="quarter" idx="12"/>
          </p:nvPr>
        </p:nvSpPr>
        <p:spPr>
          <a:xfrm>
            <a:off x="6804248" y="6309320"/>
            <a:ext cx="2133600" cy="365125"/>
          </a:xfrm>
        </p:spPr>
        <p:txBody>
          <a:bodyPr/>
          <a:lstStyle>
            <a:lvl1pPr>
              <a:defRPr sz="2000"/>
            </a:lvl1pPr>
          </a:lstStyle>
          <a:p>
            <a:fld id="{FE1CA9DB-B290-4B54-AA78-603F73CDC643}" type="slidenum">
              <a:rPr lang="ja-JP" altLang="en-US" smtClean="0"/>
              <a:pPr/>
              <a:t>‹#›</a:t>
            </a:fld>
            <a:endParaRPr lang="ja-JP" altLang="en-US"/>
          </a:p>
        </p:txBody>
      </p:sp>
    </p:spTree>
    <p:extLst>
      <p:ext uri="{BB962C8B-B14F-4D97-AF65-F5344CB8AC3E}">
        <p14:creationId xmlns:p14="http://schemas.microsoft.com/office/powerpoint/2010/main" val="2983041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E25DADE-787A-4BF3-BD1E-D337A74DF2D1}" type="datetime1">
              <a:rPr kumimoji="1" lang="ja-JP" altLang="en-US" smtClean="0"/>
              <a:t>2024/10/25</a:t>
            </a:fld>
            <a:endParaRPr kumimoji="1" lang="ja-JP" altLang="en-US"/>
          </a:p>
        </p:txBody>
      </p:sp>
      <p:sp>
        <p:nvSpPr>
          <p:cNvPr id="5" name="Footer Placeholder 4"/>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2485071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4689C4B9-230F-46A1-B980-0C5DD6E02CDC}" type="datetime1">
              <a:rPr kumimoji="1" lang="ja-JP" altLang="en-US" smtClean="0"/>
              <a:t>2024/10/25</a:t>
            </a:fld>
            <a:endParaRPr kumimoji="1" lang="ja-JP" altLang="en-US"/>
          </a:p>
        </p:txBody>
      </p:sp>
      <p:sp>
        <p:nvSpPr>
          <p:cNvPr id="6" name="Footer Placeholder 5"/>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7" name="Slide Number Placeholder 6"/>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2703472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04B6C0C4-D466-410C-AF0E-A5CA3AE6A267}" type="datetime1">
              <a:rPr kumimoji="1" lang="ja-JP" altLang="en-US" smtClean="0"/>
              <a:t>2024/10/25</a:t>
            </a:fld>
            <a:endParaRPr kumimoji="1" lang="ja-JP" altLang="en-US"/>
          </a:p>
        </p:txBody>
      </p:sp>
      <p:sp>
        <p:nvSpPr>
          <p:cNvPr id="8" name="Footer Placeholder 7"/>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9" name="Slide Number Placeholder 8"/>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2043864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42A1C493-0227-4EBB-B629-2041381DA001}" type="datetime1">
              <a:rPr kumimoji="1" lang="ja-JP" altLang="en-US" smtClean="0"/>
              <a:t>2024/10/25</a:t>
            </a:fld>
            <a:endParaRPr kumimoji="1" lang="ja-JP" altLang="en-US"/>
          </a:p>
        </p:txBody>
      </p:sp>
      <p:sp>
        <p:nvSpPr>
          <p:cNvPr id="4" name="Footer Placeholder 3"/>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5" name="Slide Number Placeholder 4"/>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1318039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AD34D-3F91-41CD-9A33-078077D45B7F}" type="datetime1">
              <a:rPr kumimoji="1" lang="ja-JP" altLang="en-US" smtClean="0"/>
              <a:t>2024/10/25</a:t>
            </a:fld>
            <a:endParaRPr kumimoji="1" lang="ja-JP" altLang="en-US"/>
          </a:p>
        </p:txBody>
      </p:sp>
      <p:sp>
        <p:nvSpPr>
          <p:cNvPr id="3" name="Footer Placeholder 2"/>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4" name="Slide Number Placeholder 3"/>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2102493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54EF80-820D-4DDD-B359-175199B0E5AD}" type="datetime1">
              <a:rPr kumimoji="1" lang="ja-JP" altLang="en-US" smtClean="0"/>
              <a:t>2024/10/25</a:t>
            </a:fld>
            <a:endParaRPr kumimoji="1" lang="ja-JP" altLang="en-US"/>
          </a:p>
        </p:txBody>
      </p:sp>
      <p:sp>
        <p:nvSpPr>
          <p:cNvPr id="6" name="Footer Placeholder 5"/>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7" name="Slide Number Placeholder 6"/>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3661953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CB77CC-B6A5-4AF3-A3FD-E37A5BF7E064}" type="datetime1">
              <a:rPr kumimoji="1" lang="ja-JP" altLang="en-US" smtClean="0"/>
              <a:t>2024/10/25</a:t>
            </a:fld>
            <a:endParaRPr kumimoji="1" lang="ja-JP" altLang="en-US"/>
          </a:p>
        </p:txBody>
      </p:sp>
      <p:sp>
        <p:nvSpPr>
          <p:cNvPr id="6" name="Footer Placeholder 5"/>
          <p:cNvSpPr>
            <a:spLocks noGrp="1"/>
          </p:cNvSpPr>
          <p:nvPr>
            <p:ph type="ftr" sz="quarter" idx="11"/>
          </p:nvPr>
        </p:nvSpPr>
        <p:spPr/>
        <p:txBody>
          <a:bodyPr/>
          <a:lstStyle/>
          <a:p>
            <a:r>
              <a:rPr kumimoji="1" lang="en-US" altLang="ja-JP"/>
              <a:t>©SRC</a:t>
            </a:r>
            <a:r>
              <a:rPr kumimoji="1" lang="ja-JP" altLang="en-US"/>
              <a:t>ハラスメント防止センター　李怜香</a:t>
            </a:r>
          </a:p>
        </p:txBody>
      </p:sp>
      <p:sp>
        <p:nvSpPr>
          <p:cNvPr id="7" name="Slide Number Placeholder 6"/>
          <p:cNvSpPr>
            <a:spLocks noGrp="1"/>
          </p:cNvSpPr>
          <p:nvPr>
            <p:ph type="sldNum" sz="quarter" idx="12"/>
          </p:nvPr>
        </p:nvSpPr>
        <p:spPr/>
        <p:txBody>
          <a:body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3465579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A4054-CD0D-4AEA-872B-E1C2F8FC3DFA}" type="datetime1">
              <a:rPr kumimoji="1" lang="ja-JP" altLang="en-US" smtClean="0"/>
              <a:t>2024/10/25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38835893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C88EDB-7523-46C7-B2BE-D8F5AB0F5B3D}" type="datetime1">
              <a:rPr kumimoji="1" lang="ja-JP" altLang="en-US" smtClean="0"/>
              <a:t>2024/10/25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©SRC</a:t>
            </a:r>
            <a:r>
              <a:rPr kumimoji="1" lang="ja-JP" altLang="en-US"/>
              <a:t>ハラスメント防止センター　李怜香</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29FC86-5B23-434D-8C78-34AD85DF0349}" type="slidenum">
              <a:rPr kumimoji="1" lang="ja-JP" altLang="en-US" smtClean="0"/>
              <a:t>‹#›</a:t>
            </a:fld>
            <a:endParaRPr kumimoji="1" lang="ja-JP" altLang="en-US"/>
          </a:p>
        </p:txBody>
      </p:sp>
    </p:spTree>
    <p:extLst>
      <p:ext uri="{BB962C8B-B14F-4D97-AF65-F5344CB8AC3E}">
        <p14:creationId xmlns:p14="http://schemas.microsoft.com/office/powerpoint/2010/main" val="6125739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sldNum="0"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customXml" Target="../ink/ink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svg"/><Relationship Id="rId4" Type="http://schemas.openxmlformats.org/officeDocument/2006/relationships/image" Target="../media/image5.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7EE577-D951-4481-882E-A660C9F1B704}"/>
              </a:ext>
            </a:extLst>
          </p:cNvPr>
          <p:cNvSpPr>
            <a:spLocks noGrp="1"/>
          </p:cNvSpPr>
          <p:nvPr>
            <p:ph type="ctrTitle"/>
          </p:nvPr>
        </p:nvSpPr>
        <p:spPr>
          <a:xfrm>
            <a:off x="685800" y="2420377"/>
            <a:ext cx="7772400" cy="1370700"/>
          </a:xfrm>
        </p:spPr>
        <p:txBody>
          <a:bodyPr>
            <a:normAutofit/>
          </a:bodyPr>
          <a:lstStyle/>
          <a:p>
            <a:pPr>
              <a:lnSpc>
                <a:spcPct val="120000"/>
              </a:lnSpc>
            </a:pPr>
            <a:r>
              <a:rPr lang="ja-JP" altLang="en-US" sz="4000" dirty="0">
                <a:ln>
                  <a:solidFill>
                    <a:schemeClr val="accent2">
                      <a:lumMod val="75000"/>
                    </a:schemeClr>
                  </a:solidFill>
                </a:ln>
              </a:rPr>
              <a:t>ハラスメント防止研修</a:t>
            </a:r>
            <a:endParaRPr kumimoji="1" lang="ja-JP" altLang="en-US" sz="2800" dirty="0"/>
          </a:p>
        </p:txBody>
      </p:sp>
      <p:sp>
        <p:nvSpPr>
          <p:cNvPr id="3" name="サブタイトル 2">
            <a:extLst>
              <a:ext uri="{FF2B5EF4-FFF2-40B4-BE49-F238E27FC236}">
                <a16:creationId xmlns:a16="http://schemas.microsoft.com/office/drawing/2014/main" id="{F23D8555-14FF-4A3D-B322-230604351476}"/>
              </a:ext>
            </a:extLst>
          </p:cNvPr>
          <p:cNvSpPr>
            <a:spLocks noGrp="1"/>
          </p:cNvSpPr>
          <p:nvPr>
            <p:ph type="subTitle" idx="1"/>
          </p:nvPr>
        </p:nvSpPr>
        <p:spPr>
          <a:xfrm>
            <a:off x="1143000" y="4645488"/>
            <a:ext cx="6858000" cy="1570754"/>
          </a:xfrm>
        </p:spPr>
        <p:txBody>
          <a:bodyPr>
            <a:normAutofit/>
          </a:bodyPr>
          <a:lstStyle/>
          <a:p>
            <a:r>
              <a:rPr lang="en-US" altLang="ja-JP" dirty="0"/>
              <a:t>SRC</a:t>
            </a:r>
            <a:r>
              <a:rPr lang="ja-JP" altLang="en-US" dirty="0"/>
              <a:t>ハラスメント防止センター共同代表</a:t>
            </a:r>
            <a:endParaRPr lang="en-US" altLang="ja-JP" dirty="0"/>
          </a:p>
          <a:p>
            <a:r>
              <a:rPr lang="ja-JP" altLang="en-US" dirty="0"/>
              <a:t>社会保険労務士</a:t>
            </a:r>
            <a:endParaRPr lang="en-US" altLang="ja-JP" dirty="0"/>
          </a:p>
          <a:p>
            <a:r>
              <a:rPr kumimoji="1" lang="ja-JP" altLang="en-US" sz="3200" b="1" dirty="0"/>
              <a:t>李 怜 香</a:t>
            </a:r>
            <a:endParaRPr kumimoji="1" lang="en-US" altLang="ja-JP" sz="3200" b="1" dirty="0"/>
          </a:p>
        </p:txBody>
      </p:sp>
      <p:sp>
        <p:nvSpPr>
          <p:cNvPr id="5" name="テキスト ボックス 4">
            <a:extLst>
              <a:ext uri="{FF2B5EF4-FFF2-40B4-BE49-F238E27FC236}">
                <a16:creationId xmlns:a16="http://schemas.microsoft.com/office/drawing/2014/main" id="{7DE2638F-4E2C-40C1-B673-F2A8348D91A1}"/>
              </a:ext>
            </a:extLst>
          </p:cNvPr>
          <p:cNvSpPr txBox="1"/>
          <p:nvPr/>
        </p:nvSpPr>
        <p:spPr>
          <a:xfrm>
            <a:off x="406735" y="1165856"/>
            <a:ext cx="2118360" cy="400110"/>
          </a:xfrm>
          <a:prstGeom prst="rect">
            <a:avLst/>
          </a:prstGeom>
          <a:noFill/>
        </p:spPr>
        <p:txBody>
          <a:bodyPr wrap="square" rtlCol="0">
            <a:spAutoFit/>
          </a:bodyPr>
          <a:lstStyle/>
          <a:p>
            <a:pPr algn="r"/>
            <a:r>
              <a:rPr kumimoji="1" lang="en-US" altLang="ja-JP" sz="2000"/>
              <a:t>2024</a:t>
            </a:r>
            <a:r>
              <a:rPr kumimoji="1" lang="ja-JP" altLang="en-US" sz="2000"/>
              <a:t>年</a:t>
            </a:r>
            <a:r>
              <a:rPr kumimoji="1" lang="en-US" altLang="ja-JP" sz="2000"/>
              <a:t>10</a:t>
            </a:r>
            <a:r>
              <a:rPr kumimoji="1" lang="ja-JP" altLang="en-US" sz="2000"/>
              <a:t>月</a:t>
            </a:r>
            <a:r>
              <a:rPr kumimoji="1" lang="en-US" altLang="ja-JP" sz="2000"/>
              <a:t>26</a:t>
            </a:r>
            <a:r>
              <a:rPr kumimoji="1" lang="ja-JP" altLang="en-US" sz="2000"/>
              <a:t>日</a:t>
            </a:r>
            <a:endParaRPr kumimoji="1" lang="ja-JP" altLang="en-US" dirty="0"/>
          </a:p>
        </p:txBody>
      </p:sp>
      <p:sp>
        <p:nvSpPr>
          <p:cNvPr id="4" name="テキスト ボックス 3">
            <a:extLst>
              <a:ext uri="{FF2B5EF4-FFF2-40B4-BE49-F238E27FC236}">
                <a16:creationId xmlns:a16="http://schemas.microsoft.com/office/drawing/2014/main" id="{311DF0E6-A6AD-50C5-8093-A6039FF750AF}"/>
              </a:ext>
            </a:extLst>
          </p:cNvPr>
          <p:cNvSpPr txBox="1"/>
          <p:nvPr/>
        </p:nvSpPr>
        <p:spPr>
          <a:xfrm>
            <a:off x="573317" y="506579"/>
            <a:ext cx="7772399" cy="461665"/>
          </a:xfrm>
          <a:prstGeom prst="rect">
            <a:avLst/>
          </a:prstGeom>
          <a:noFill/>
        </p:spPr>
        <p:txBody>
          <a:bodyPr wrap="square" rtlCol="0">
            <a:spAutoFit/>
          </a:bodyPr>
          <a:lstStyle/>
          <a:p>
            <a:r>
              <a:rPr lang="zh-TW" altLang="en-US" sz="2400" b="1" i="0" dirty="0">
                <a:solidFill>
                  <a:srgbClr val="222222"/>
                </a:solidFill>
                <a:effectLst/>
                <a:latin typeface="Meiryo UI" panose="020B0604030504040204" pitchFamily="50" charset="-128"/>
                <a:ea typeface="Meiryo UI" panose="020B0604030504040204" pitchFamily="50" charset="-128"/>
              </a:rPr>
              <a:t>損害保険労働組合連合会</a:t>
            </a:r>
            <a:r>
              <a:rPr lang="ja-JP" altLang="en-US" sz="2400" b="1" i="0" dirty="0">
                <a:solidFill>
                  <a:srgbClr val="222222"/>
                </a:solidFill>
                <a:effectLst/>
                <a:latin typeface="Meiryo UI" panose="020B0604030504040204" pitchFamily="50" charset="-128"/>
                <a:ea typeface="Meiryo UI" panose="020B0604030504040204" pitchFamily="50" charset="-128"/>
              </a:rPr>
              <a:t> </a:t>
            </a:r>
            <a:r>
              <a:rPr lang="ja-JP" altLang="en-US" sz="2400" b="1" dirty="0"/>
              <a:t>様 </a:t>
            </a:r>
            <a:endParaRPr kumimoji="1" lang="ja-JP" altLang="en-US" sz="2400" b="1" dirty="0"/>
          </a:p>
        </p:txBody>
      </p:sp>
    </p:spTree>
    <p:extLst>
      <p:ext uri="{BB962C8B-B14F-4D97-AF65-F5344CB8AC3E}">
        <p14:creationId xmlns:p14="http://schemas.microsoft.com/office/powerpoint/2010/main" val="981416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9E70A0-CB00-4DC5-8578-F7D4DC612F2A}"/>
              </a:ext>
            </a:extLst>
          </p:cNvPr>
          <p:cNvSpPr>
            <a:spLocks noGrp="1"/>
          </p:cNvSpPr>
          <p:nvPr>
            <p:ph type="title"/>
          </p:nvPr>
        </p:nvSpPr>
        <p:spPr/>
        <p:txBody>
          <a:bodyPr/>
          <a:lstStyle/>
          <a:p>
            <a:r>
              <a:rPr kumimoji="1" lang="ja-JP" altLang="en-US"/>
              <a:t>　　セクハラの定義：男女雇用機会均等法第</a:t>
            </a:r>
            <a:r>
              <a:rPr kumimoji="1" lang="en-US" altLang="ja-JP"/>
              <a:t>11</a:t>
            </a:r>
            <a:r>
              <a:rPr kumimoji="1" lang="ja-JP" altLang="en-US"/>
              <a:t>条</a:t>
            </a:r>
          </a:p>
        </p:txBody>
      </p:sp>
      <p:sp>
        <p:nvSpPr>
          <p:cNvPr id="3" name="コンテンツ プレースホルダー 2">
            <a:extLst>
              <a:ext uri="{FF2B5EF4-FFF2-40B4-BE49-F238E27FC236}">
                <a16:creationId xmlns:a16="http://schemas.microsoft.com/office/drawing/2014/main" id="{CDCF564F-5566-4FFE-9399-B869D1A1F90B}"/>
              </a:ext>
            </a:extLst>
          </p:cNvPr>
          <p:cNvSpPr>
            <a:spLocks noGrp="1"/>
          </p:cNvSpPr>
          <p:nvPr>
            <p:ph idx="1"/>
          </p:nvPr>
        </p:nvSpPr>
        <p:spPr>
          <a:xfrm>
            <a:off x="628650" y="972590"/>
            <a:ext cx="7886700" cy="5204373"/>
          </a:xfrm>
        </p:spPr>
        <p:txBody>
          <a:bodyPr/>
          <a:lstStyle/>
          <a:p>
            <a:pPr marL="0" indent="0">
              <a:lnSpc>
                <a:spcPct val="120000"/>
              </a:lnSpc>
              <a:buNone/>
            </a:pPr>
            <a:r>
              <a:rPr lang="ja-JP" altLang="en-US" u="sng"/>
              <a:t>事業主</a:t>
            </a:r>
            <a:r>
              <a:rPr lang="ja-JP" altLang="en-US"/>
              <a:t>は、</a:t>
            </a:r>
            <a:endParaRPr lang="en-US" altLang="ja-JP"/>
          </a:p>
          <a:p>
            <a:pPr marL="0" indent="0">
              <a:lnSpc>
                <a:spcPct val="120000"/>
              </a:lnSpc>
              <a:buNone/>
            </a:pPr>
            <a:r>
              <a:rPr lang="ja-JP" altLang="en-US">
                <a:solidFill>
                  <a:srgbClr val="FF0000"/>
                </a:solidFill>
              </a:rPr>
              <a:t>職場</a:t>
            </a:r>
            <a:r>
              <a:rPr lang="ja-JP" altLang="en-US"/>
              <a:t>において行われる</a:t>
            </a:r>
            <a:r>
              <a:rPr lang="ja-JP" altLang="en-US">
                <a:solidFill>
                  <a:srgbClr val="FF0000"/>
                </a:solidFill>
              </a:rPr>
              <a:t>性的な言動</a:t>
            </a:r>
            <a:r>
              <a:rPr lang="ja-JP" altLang="en-US"/>
              <a:t>に対するその雇用する</a:t>
            </a:r>
            <a:r>
              <a:rPr lang="ja-JP" altLang="en-US">
                <a:solidFill>
                  <a:srgbClr val="FF0000"/>
                </a:solidFill>
              </a:rPr>
              <a:t>労働者</a:t>
            </a:r>
            <a:r>
              <a:rPr lang="ja-JP" altLang="en-US"/>
              <a:t>の対応により</a:t>
            </a:r>
            <a:endParaRPr lang="en-US" altLang="ja-JP"/>
          </a:p>
          <a:p>
            <a:pPr marL="0" indent="0">
              <a:lnSpc>
                <a:spcPct val="120000"/>
              </a:lnSpc>
              <a:buNone/>
            </a:pPr>
            <a:r>
              <a:rPr lang="ja-JP" altLang="en-US" b="1">
                <a:solidFill>
                  <a:schemeClr val="accent1"/>
                </a:solidFill>
              </a:rPr>
              <a:t>当該労働者がその労働条件につき不利益を受け</a:t>
            </a:r>
            <a:r>
              <a:rPr lang="ja-JP" altLang="en-US" b="1"/>
              <a:t>、</a:t>
            </a:r>
            <a:r>
              <a:rPr lang="ja-JP" altLang="en-US"/>
              <a:t>又は当該性的な言動により</a:t>
            </a:r>
            <a:r>
              <a:rPr lang="ja-JP" altLang="en-US" b="1">
                <a:solidFill>
                  <a:schemeClr val="accent1"/>
                </a:solidFill>
              </a:rPr>
              <a:t>当該労働者の就業環境が害される</a:t>
            </a:r>
            <a:r>
              <a:rPr lang="ja-JP" altLang="en-US"/>
              <a:t>ことのないよう、</a:t>
            </a:r>
            <a:endParaRPr lang="en-US" altLang="ja-JP"/>
          </a:p>
          <a:p>
            <a:pPr marL="0" indent="0">
              <a:lnSpc>
                <a:spcPct val="120000"/>
              </a:lnSpc>
              <a:buNone/>
            </a:pPr>
            <a:r>
              <a:rPr lang="ja-JP" altLang="en-US"/>
              <a:t>当該労働者からの相談に応じ、適切に対応するために必要な体制の整備その他の</a:t>
            </a:r>
            <a:r>
              <a:rPr lang="ja-JP" altLang="en-US" u="sng"/>
              <a:t>雇用管理上必要な措置を講じなければならない</a:t>
            </a:r>
            <a:r>
              <a:rPr lang="ja-JP" altLang="en-US"/>
              <a:t>。</a:t>
            </a:r>
          </a:p>
        </p:txBody>
      </p:sp>
      <p:sp>
        <p:nvSpPr>
          <p:cNvPr id="6" name="四角形: 角を丸くする 5">
            <a:extLst>
              <a:ext uri="{FF2B5EF4-FFF2-40B4-BE49-F238E27FC236}">
                <a16:creationId xmlns:a16="http://schemas.microsoft.com/office/drawing/2014/main" id="{9BB2835C-6474-4513-91B4-0D7F3BCB80C6}"/>
              </a:ext>
            </a:extLst>
          </p:cNvPr>
          <p:cNvSpPr/>
          <p:nvPr/>
        </p:nvSpPr>
        <p:spPr>
          <a:xfrm>
            <a:off x="406400" y="1534160"/>
            <a:ext cx="8108950" cy="2794000"/>
          </a:xfrm>
          <a:prstGeom prst="roundRect">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entury Gothic" panose="020F0302020204030204"/>
              <a:ea typeface="メイリオ" panose="020B0604030504040204" pitchFamily="50" charset="-128"/>
              <a:cs typeface="+mn-cs"/>
            </a:endParaRPr>
          </a:p>
        </p:txBody>
      </p:sp>
      <p:sp>
        <p:nvSpPr>
          <p:cNvPr id="4" name="フッター プレースホルダー 3">
            <a:extLst>
              <a:ext uri="{FF2B5EF4-FFF2-40B4-BE49-F238E27FC236}">
                <a16:creationId xmlns:a16="http://schemas.microsoft.com/office/drawing/2014/main" id="{2B9D9CE1-874B-49FC-8ECD-27E52D8D5E34}"/>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ハラスメント防止センター　李怜香</a:t>
            </a:r>
          </a:p>
        </p:txBody>
      </p:sp>
    </p:spTree>
    <p:extLst>
      <p:ext uri="{BB962C8B-B14F-4D97-AF65-F5344CB8AC3E}">
        <p14:creationId xmlns:p14="http://schemas.microsoft.com/office/powerpoint/2010/main" val="1448865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2A38CE-2E71-43E1-B16D-95E18FA0ACA7}"/>
              </a:ext>
            </a:extLst>
          </p:cNvPr>
          <p:cNvSpPr>
            <a:spLocks noGrp="1"/>
          </p:cNvSpPr>
          <p:nvPr>
            <p:ph type="title"/>
          </p:nvPr>
        </p:nvSpPr>
        <p:spPr/>
        <p:txBody>
          <a:bodyPr/>
          <a:lstStyle/>
          <a:p>
            <a:r>
              <a:rPr kumimoji="1" lang="ja-JP" altLang="en-US"/>
              <a:t>　　均等法</a:t>
            </a:r>
            <a:r>
              <a:rPr kumimoji="1" lang="en-US" altLang="ja-JP"/>
              <a:t>11</a:t>
            </a:r>
            <a:r>
              <a:rPr kumimoji="1" lang="ja-JP" altLang="en-US"/>
              <a:t>条の言葉の意味（１）</a:t>
            </a:r>
          </a:p>
        </p:txBody>
      </p:sp>
      <p:sp>
        <p:nvSpPr>
          <p:cNvPr id="3" name="コンテンツ プレースホルダー 2">
            <a:extLst>
              <a:ext uri="{FF2B5EF4-FFF2-40B4-BE49-F238E27FC236}">
                <a16:creationId xmlns:a16="http://schemas.microsoft.com/office/drawing/2014/main" id="{EF10F3A8-4488-4AD5-97BE-29D5A9806094}"/>
              </a:ext>
            </a:extLst>
          </p:cNvPr>
          <p:cNvSpPr>
            <a:spLocks noGrp="1"/>
          </p:cNvSpPr>
          <p:nvPr>
            <p:ph idx="1"/>
          </p:nvPr>
        </p:nvSpPr>
        <p:spPr>
          <a:xfrm>
            <a:off x="628650" y="765263"/>
            <a:ext cx="8099542" cy="5773650"/>
          </a:xfrm>
        </p:spPr>
        <p:txBody>
          <a:bodyPr>
            <a:normAutofit/>
          </a:bodyPr>
          <a:lstStyle/>
          <a:p>
            <a:pPr>
              <a:lnSpc>
                <a:spcPct val="150000"/>
              </a:lnSpc>
            </a:pPr>
            <a:r>
              <a:rPr kumimoji="1" lang="ja-JP" altLang="en-US"/>
              <a:t>職場</a:t>
            </a:r>
            <a:endParaRPr kumimoji="1" lang="en-US" altLang="ja-JP"/>
          </a:p>
          <a:p>
            <a:pPr lvl="1">
              <a:lnSpc>
                <a:spcPct val="150000"/>
              </a:lnSpc>
            </a:pPr>
            <a:r>
              <a:rPr lang="ja-JP" altLang="en-US"/>
              <a:t>ふだん働いている場所でなくても、実質的に職場の延長であれば「職場」と考える</a:t>
            </a:r>
          </a:p>
          <a:p>
            <a:pPr lvl="1">
              <a:lnSpc>
                <a:spcPct val="150000"/>
              </a:lnSpc>
            </a:pPr>
            <a:r>
              <a:rPr lang="ja-JP" altLang="en-US"/>
              <a:t>取引先の事務所、終業後の宴会、出張先、顧客の自宅等</a:t>
            </a:r>
            <a:endParaRPr lang="en-US" altLang="ja-JP"/>
          </a:p>
          <a:p>
            <a:pPr>
              <a:lnSpc>
                <a:spcPct val="150000"/>
              </a:lnSpc>
            </a:pPr>
            <a:r>
              <a:rPr lang="ja-JP" altLang="en-US"/>
              <a:t>労働者</a:t>
            </a:r>
            <a:endParaRPr lang="en-US" altLang="ja-JP"/>
          </a:p>
          <a:p>
            <a:pPr lvl="1">
              <a:lnSpc>
                <a:spcPct val="150000"/>
              </a:lnSpc>
            </a:pPr>
            <a:r>
              <a:rPr lang="ja-JP" altLang="en-US"/>
              <a:t>パート社員、契約社員、派遣労働者も含む</a:t>
            </a:r>
          </a:p>
          <a:p>
            <a:pPr lvl="1">
              <a:lnSpc>
                <a:spcPct val="150000"/>
              </a:lnSpc>
            </a:pPr>
            <a:r>
              <a:rPr lang="ja-JP" altLang="en-US"/>
              <a:t>男性から女性だけでなく、男性同士、女性同士、女性から男性に、という場合もある。</a:t>
            </a:r>
            <a:endParaRPr lang="en-US" altLang="ja-JP"/>
          </a:p>
          <a:p>
            <a:pPr lvl="1">
              <a:lnSpc>
                <a:spcPct val="150000"/>
              </a:lnSpc>
            </a:pPr>
            <a:r>
              <a:rPr lang="ja-JP" altLang="en-US"/>
              <a:t>上司から部下への場合だけでなく、同僚同士の場合、部下から上司への場合もセクハラになることがある</a:t>
            </a:r>
            <a:endParaRPr lang="en-US" altLang="ja-JP"/>
          </a:p>
          <a:p>
            <a:pPr marL="0" indent="0">
              <a:lnSpc>
                <a:spcPct val="150000"/>
              </a:lnSpc>
              <a:buNone/>
            </a:pPr>
            <a:endParaRPr lang="en-US" altLang="ja-JP"/>
          </a:p>
          <a:p>
            <a:pPr>
              <a:lnSpc>
                <a:spcPct val="150000"/>
              </a:lnSpc>
            </a:pPr>
            <a:endParaRPr lang="ja-JP" altLang="en-US"/>
          </a:p>
        </p:txBody>
      </p:sp>
      <p:sp>
        <p:nvSpPr>
          <p:cNvPr id="4" name="フッター プレースホルダー 3">
            <a:extLst>
              <a:ext uri="{FF2B5EF4-FFF2-40B4-BE49-F238E27FC236}">
                <a16:creationId xmlns:a16="http://schemas.microsoft.com/office/drawing/2014/main" id="{738BFC55-10F2-495D-BE37-439E51D3E132}"/>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ハラスメント防止センター　李怜香</a:t>
            </a:r>
          </a:p>
        </p:txBody>
      </p:sp>
      <mc:AlternateContent xmlns:mc="http://schemas.openxmlformats.org/markup-compatibility/2006" xmlns:p14="http://schemas.microsoft.com/office/powerpoint/2010/main">
        <mc:Choice Requires="p14">
          <p:contentPart p14:bwMode="auto" r:id="rId3">
            <p14:nvContentPartPr>
              <p14:cNvPr id="35" name="インク 34">
                <a:extLst>
                  <a:ext uri="{FF2B5EF4-FFF2-40B4-BE49-F238E27FC236}">
                    <a16:creationId xmlns:a16="http://schemas.microsoft.com/office/drawing/2014/main" id="{13212347-1F4B-4B4C-B88C-47895790F7AE}"/>
                  </a:ext>
                </a:extLst>
              </p14:cNvPr>
              <p14:cNvContentPartPr/>
              <p14:nvPr/>
            </p14:nvContentPartPr>
            <p14:xfrm>
              <a:off x="3734043" y="128681"/>
              <a:ext cx="360" cy="360"/>
            </p14:xfrm>
          </p:contentPart>
        </mc:Choice>
        <mc:Fallback xmlns="">
          <p:pic>
            <p:nvPicPr>
              <p:cNvPr id="35" name="インク 34">
                <a:extLst>
                  <a:ext uri="{FF2B5EF4-FFF2-40B4-BE49-F238E27FC236}">
                    <a16:creationId xmlns:a16="http://schemas.microsoft.com/office/drawing/2014/main" id="{13212347-1F4B-4B4C-B88C-47895790F7AE}"/>
                  </a:ext>
                </a:extLst>
              </p:cNvPr>
              <p:cNvPicPr/>
              <p:nvPr/>
            </p:nvPicPr>
            <p:blipFill>
              <a:blip r:embed="rId4"/>
              <a:stretch>
                <a:fillRect/>
              </a:stretch>
            </p:blipFill>
            <p:spPr>
              <a:xfrm>
                <a:off x="3729723" y="124361"/>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79" name="インク 278">
                <a:extLst>
                  <a:ext uri="{FF2B5EF4-FFF2-40B4-BE49-F238E27FC236}">
                    <a16:creationId xmlns:a16="http://schemas.microsoft.com/office/drawing/2014/main" id="{42AE2BEE-D73F-46CD-ABDF-5377262632EF}"/>
                  </a:ext>
                </a:extLst>
              </p14:cNvPr>
              <p14:cNvContentPartPr/>
              <p14:nvPr/>
            </p14:nvContentPartPr>
            <p14:xfrm>
              <a:off x="4495251" y="5505894"/>
              <a:ext cx="29520" cy="14760"/>
            </p14:xfrm>
          </p:contentPart>
        </mc:Choice>
        <mc:Fallback xmlns="">
          <p:pic>
            <p:nvPicPr>
              <p:cNvPr id="279" name="インク 278">
                <a:extLst>
                  <a:ext uri="{FF2B5EF4-FFF2-40B4-BE49-F238E27FC236}">
                    <a16:creationId xmlns:a16="http://schemas.microsoft.com/office/drawing/2014/main" id="{42AE2BEE-D73F-46CD-ABDF-5377262632EF}"/>
                  </a:ext>
                </a:extLst>
              </p:cNvPr>
              <p:cNvPicPr/>
              <p:nvPr/>
            </p:nvPicPr>
            <p:blipFill>
              <a:blip r:embed="rId6"/>
              <a:stretch>
                <a:fillRect/>
              </a:stretch>
            </p:blipFill>
            <p:spPr>
              <a:xfrm>
                <a:off x="4490931" y="5501574"/>
                <a:ext cx="38160" cy="23400"/>
              </a:xfrm>
              <a:prstGeom prst="rect">
                <a:avLst/>
              </a:prstGeom>
            </p:spPr>
          </p:pic>
        </mc:Fallback>
      </mc:AlternateContent>
    </p:spTree>
    <p:extLst>
      <p:ext uri="{BB962C8B-B14F-4D97-AF65-F5344CB8AC3E}">
        <p14:creationId xmlns:p14="http://schemas.microsoft.com/office/powerpoint/2010/main" val="2200349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2A38CE-2E71-43E1-B16D-95E18FA0ACA7}"/>
              </a:ext>
            </a:extLst>
          </p:cNvPr>
          <p:cNvSpPr>
            <a:spLocks noGrp="1"/>
          </p:cNvSpPr>
          <p:nvPr>
            <p:ph type="title"/>
          </p:nvPr>
        </p:nvSpPr>
        <p:spPr/>
        <p:txBody>
          <a:bodyPr/>
          <a:lstStyle/>
          <a:p>
            <a:r>
              <a:rPr kumimoji="1" lang="ja-JP" altLang="en-US"/>
              <a:t>　　均等法</a:t>
            </a:r>
            <a:r>
              <a:rPr kumimoji="1" lang="en-US" altLang="ja-JP"/>
              <a:t>11</a:t>
            </a:r>
            <a:r>
              <a:rPr kumimoji="1" lang="ja-JP" altLang="en-US"/>
              <a:t>条の言葉の意味（２）</a:t>
            </a:r>
          </a:p>
        </p:txBody>
      </p:sp>
      <p:sp>
        <p:nvSpPr>
          <p:cNvPr id="3" name="コンテンツ プレースホルダー 2">
            <a:extLst>
              <a:ext uri="{FF2B5EF4-FFF2-40B4-BE49-F238E27FC236}">
                <a16:creationId xmlns:a16="http://schemas.microsoft.com/office/drawing/2014/main" id="{EF10F3A8-4488-4AD5-97BE-29D5A9806094}"/>
              </a:ext>
            </a:extLst>
          </p:cNvPr>
          <p:cNvSpPr>
            <a:spLocks noGrp="1"/>
          </p:cNvSpPr>
          <p:nvPr>
            <p:ph idx="1"/>
          </p:nvPr>
        </p:nvSpPr>
        <p:spPr>
          <a:xfrm>
            <a:off x="628650" y="834045"/>
            <a:ext cx="7886700" cy="5773650"/>
          </a:xfrm>
        </p:spPr>
        <p:txBody>
          <a:bodyPr>
            <a:normAutofit/>
          </a:bodyPr>
          <a:lstStyle/>
          <a:p>
            <a:pPr>
              <a:lnSpc>
                <a:spcPct val="150000"/>
              </a:lnSpc>
            </a:pPr>
            <a:r>
              <a:rPr lang="ja-JP" altLang="en-US"/>
              <a:t>性的な</a:t>
            </a:r>
            <a:r>
              <a:rPr lang="ja-JP" altLang="en-US">
                <a:solidFill>
                  <a:srgbClr val="FF0000"/>
                </a:solidFill>
              </a:rPr>
              <a:t>言</a:t>
            </a:r>
            <a:r>
              <a:rPr lang="ja-JP" altLang="en-US"/>
              <a:t>動：発言</a:t>
            </a:r>
            <a:endParaRPr lang="en-US" altLang="ja-JP"/>
          </a:p>
          <a:p>
            <a:pPr lvl="1">
              <a:lnSpc>
                <a:spcPct val="150000"/>
              </a:lnSpc>
            </a:pPr>
            <a:r>
              <a:rPr lang="ja-JP" altLang="en-US"/>
              <a:t>食事やデートにしつこく誘う</a:t>
            </a:r>
            <a:endParaRPr lang="en-US" altLang="ja-JP"/>
          </a:p>
          <a:p>
            <a:pPr lvl="1">
              <a:lnSpc>
                <a:spcPct val="150000"/>
              </a:lnSpc>
            </a:pPr>
            <a:r>
              <a:rPr lang="ja-JP" altLang="en-US"/>
              <a:t>性的な冗談を言ったり、からかったりする</a:t>
            </a:r>
            <a:endParaRPr lang="en-US" altLang="ja-JP"/>
          </a:p>
          <a:p>
            <a:pPr lvl="1">
              <a:lnSpc>
                <a:spcPct val="150000"/>
              </a:lnSpc>
            </a:pPr>
            <a:r>
              <a:rPr lang="ja-JP" altLang="en-US"/>
              <a:t>「</a:t>
            </a:r>
            <a:r>
              <a:rPr lang="en-US" altLang="ja-JP"/>
              <a:t>A</a:t>
            </a:r>
            <a:r>
              <a:rPr lang="ja-JP" altLang="en-US"/>
              <a:t>さんと</a:t>
            </a:r>
            <a:r>
              <a:rPr lang="en-US" altLang="ja-JP"/>
              <a:t>B</a:t>
            </a:r>
            <a:r>
              <a:rPr lang="ja-JP" altLang="en-US"/>
              <a:t>さんはできてる」等、性に関するウワサを流す</a:t>
            </a:r>
            <a:endParaRPr lang="en-US" altLang="ja-JP"/>
          </a:p>
          <a:p>
            <a:pPr lvl="1">
              <a:lnSpc>
                <a:spcPct val="150000"/>
              </a:lnSpc>
            </a:pPr>
            <a:r>
              <a:rPr lang="ja-JP" altLang="en-US"/>
              <a:t>性に関する個人的な体験談を話す</a:t>
            </a:r>
            <a:endParaRPr lang="en-US" altLang="ja-JP"/>
          </a:p>
          <a:p>
            <a:pPr lvl="1">
              <a:lnSpc>
                <a:spcPct val="150000"/>
              </a:lnSpc>
            </a:pPr>
            <a:r>
              <a:rPr lang="ja-JP" altLang="en-US"/>
              <a:t>プライベートな男女関係をたずねる</a:t>
            </a:r>
            <a:endParaRPr lang="en-US" altLang="ja-JP"/>
          </a:p>
          <a:p>
            <a:pPr>
              <a:lnSpc>
                <a:spcPct val="150000"/>
              </a:lnSpc>
            </a:pPr>
            <a:r>
              <a:rPr lang="ja-JP" altLang="en-US"/>
              <a:t>性的な言</a:t>
            </a:r>
            <a:r>
              <a:rPr lang="ja-JP" altLang="en-US">
                <a:solidFill>
                  <a:srgbClr val="FF0000"/>
                </a:solidFill>
              </a:rPr>
              <a:t>動</a:t>
            </a:r>
            <a:r>
              <a:rPr lang="ja-JP" altLang="en-US"/>
              <a:t>：行動</a:t>
            </a:r>
          </a:p>
          <a:p>
            <a:pPr lvl="1">
              <a:lnSpc>
                <a:spcPct val="150000"/>
              </a:lnSpc>
            </a:pPr>
            <a:r>
              <a:rPr lang="ja-JP" altLang="en-US"/>
              <a:t>相手が同意していないのに、キス・ハグ・性行為をする</a:t>
            </a:r>
            <a:endParaRPr lang="en-US" altLang="ja-JP"/>
          </a:p>
          <a:p>
            <a:pPr lvl="1">
              <a:lnSpc>
                <a:spcPct val="150000"/>
              </a:lnSpc>
            </a:pPr>
            <a:r>
              <a:rPr lang="ja-JP" altLang="en-US"/>
              <a:t>必要もないのに体にさわる</a:t>
            </a:r>
            <a:endParaRPr lang="en-US" altLang="ja-JP"/>
          </a:p>
          <a:p>
            <a:pPr lvl="1">
              <a:lnSpc>
                <a:spcPct val="150000"/>
              </a:lnSpc>
            </a:pPr>
            <a:r>
              <a:rPr lang="ja-JP" altLang="en-US"/>
              <a:t>会社のパソコンで、ヌードや水着の写真を表示する</a:t>
            </a:r>
            <a:endParaRPr lang="en-US" altLang="ja-JP"/>
          </a:p>
          <a:p>
            <a:pPr marL="397800" lvl="1" indent="0">
              <a:buNone/>
            </a:pPr>
            <a:endParaRPr lang="ja-JP" altLang="en-US"/>
          </a:p>
        </p:txBody>
      </p:sp>
      <p:sp>
        <p:nvSpPr>
          <p:cNvPr id="4" name="フッター プレースホルダー 3">
            <a:extLst>
              <a:ext uri="{FF2B5EF4-FFF2-40B4-BE49-F238E27FC236}">
                <a16:creationId xmlns:a16="http://schemas.microsoft.com/office/drawing/2014/main" id="{738BFC55-10F2-495D-BE37-439E51D3E132}"/>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ハラスメント防止センター　李怜香</a:t>
            </a:r>
          </a:p>
        </p:txBody>
      </p:sp>
    </p:spTree>
    <p:extLst>
      <p:ext uri="{BB962C8B-B14F-4D97-AF65-F5344CB8AC3E}">
        <p14:creationId xmlns:p14="http://schemas.microsoft.com/office/powerpoint/2010/main" val="1588393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図表 7">
            <a:extLst>
              <a:ext uri="{FF2B5EF4-FFF2-40B4-BE49-F238E27FC236}">
                <a16:creationId xmlns:a16="http://schemas.microsoft.com/office/drawing/2014/main" id="{A791B097-FAE1-404E-BB9B-39894C23C298}"/>
              </a:ext>
            </a:extLst>
          </p:cNvPr>
          <p:cNvGraphicFramePr/>
          <p:nvPr/>
        </p:nvGraphicFramePr>
        <p:xfrm>
          <a:off x="530860" y="1219199"/>
          <a:ext cx="8117840" cy="47828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タイトル 1">
            <a:extLst>
              <a:ext uri="{FF2B5EF4-FFF2-40B4-BE49-F238E27FC236}">
                <a16:creationId xmlns:a16="http://schemas.microsoft.com/office/drawing/2014/main" id="{FAA83819-9EE7-45D4-81F7-E70F0B0F23FE}"/>
              </a:ext>
            </a:extLst>
          </p:cNvPr>
          <p:cNvSpPr>
            <a:spLocks noGrp="1"/>
          </p:cNvSpPr>
          <p:nvPr>
            <p:ph type="title"/>
          </p:nvPr>
        </p:nvSpPr>
        <p:spPr/>
        <p:txBody>
          <a:bodyPr/>
          <a:lstStyle/>
          <a:p>
            <a:r>
              <a:rPr kumimoji="1" lang="ja-JP" altLang="en-US"/>
              <a:t>　　対価型セクシュアルハラスメント</a:t>
            </a:r>
          </a:p>
        </p:txBody>
      </p:sp>
      <p:sp>
        <p:nvSpPr>
          <p:cNvPr id="4" name="フッター プレースホルダー 3">
            <a:extLst>
              <a:ext uri="{FF2B5EF4-FFF2-40B4-BE49-F238E27FC236}">
                <a16:creationId xmlns:a16="http://schemas.microsoft.com/office/drawing/2014/main" id="{00445BD5-58A9-48F6-81E6-EA8B2AEB7AE6}"/>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ハラスメント防止センター　李怜香</a:t>
            </a:r>
          </a:p>
        </p:txBody>
      </p:sp>
      <p:sp>
        <p:nvSpPr>
          <p:cNvPr id="7" name="テキスト ボックス 6">
            <a:extLst>
              <a:ext uri="{FF2B5EF4-FFF2-40B4-BE49-F238E27FC236}">
                <a16:creationId xmlns:a16="http://schemas.microsoft.com/office/drawing/2014/main" id="{9E0CE845-2B68-4F1C-AE1A-80D769037194}"/>
              </a:ext>
            </a:extLst>
          </p:cNvPr>
          <p:cNvSpPr txBox="1"/>
          <p:nvPr/>
        </p:nvSpPr>
        <p:spPr>
          <a:xfrm>
            <a:off x="530860" y="4692254"/>
            <a:ext cx="5834380" cy="184665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a:ln>
                  <a:noFill/>
                </a:ln>
                <a:solidFill>
                  <a:prstClr val="black"/>
                </a:solidFill>
                <a:effectLst/>
                <a:uLnTx/>
                <a:uFillTx/>
                <a:latin typeface="Century Gothic" panose="020F0302020204030204"/>
                <a:ea typeface="メイリオ" panose="020B0604030504040204" pitchFamily="50" charset="-128"/>
                <a:cs typeface="+mn-cs"/>
              </a:rPr>
              <a:t>判例においては、</a:t>
            </a:r>
            <a:r>
              <a:rPr kumimoji="0" lang="ja-JP" altLang="en-US" sz="2400" b="0" i="0" u="none" strike="noStrike" kern="1200" cap="none" spc="0" normalizeH="0" baseline="0" noProof="0">
                <a:ln>
                  <a:noFill/>
                </a:ln>
                <a:solidFill>
                  <a:srgbClr val="FF0000"/>
                </a:solidFill>
                <a:effectLst/>
                <a:uLnTx/>
                <a:uFillTx/>
                <a:latin typeface="Century Gothic" panose="020F0302020204030204"/>
                <a:ea typeface="メイリオ" panose="020B0604030504040204" pitchFamily="50" charset="-128"/>
                <a:cs typeface="+mn-cs"/>
              </a:rPr>
              <a:t>実際に不利益を受けなくても、労働者が不利益を恐れて</a:t>
            </a:r>
            <a:r>
              <a:rPr kumimoji="0" lang="ja-JP" altLang="en-US" sz="2400" b="0" i="0" u="none" strike="noStrike" kern="1200" cap="none" spc="0" normalizeH="0" baseline="0" noProof="0">
                <a:ln>
                  <a:noFill/>
                </a:ln>
                <a:solidFill>
                  <a:prstClr val="black"/>
                </a:solidFill>
                <a:effectLst/>
                <a:uLnTx/>
                <a:uFillTx/>
                <a:latin typeface="Century Gothic" panose="020F0302020204030204"/>
                <a:ea typeface="メイリオ" panose="020B0604030504040204" pitchFamily="50" charset="-128"/>
                <a:cs typeface="+mn-cs"/>
              </a:rPr>
              <a:t>、加害者の言いなりになった場合、セクハラ（不法行為）が成り立つ。</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entury Gothic" panose="020F0302020204030204"/>
              <a:ea typeface="メイリオ" panose="020B0604030504040204" pitchFamily="50" charset="-128"/>
              <a:cs typeface="+mn-cs"/>
            </a:endParaRPr>
          </a:p>
        </p:txBody>
      </p:sp>
    </p:spTree>
    <p:extLst>
      <p:ext uri="{BB962C8B-B14F-4D97-AF65-F5344CB8AC3E}">
        <p14:creationId xmlns:p14="http://schemas.microsoft.com/office/powerpoint/2010/main" val="1793634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A83819-9EE7-45D4-81F7-E70F0B0F23FE}"/>
              </a:ext>
            </a:extLst>
          </p:cNvPr>
          <p:cNvSpPr>
            <a:spLocks noGrp="1"/>
          </p:cNvSpPr>
          <p:nvPr>
            <p:ph type="title"/>
          </p:nvPr>
        </p:nvSpPr>
        <p:spPr/>
        <p:txBody>
          <a:bodyPr/>
          <a:lstStyle/>
          <a:p>
            <a:r>
              <a:rPr kumimoji="1" lang="ja-JP" altLang="en-US"/>
              <a:t>　　環境型セクシュアルハラスメント</a:t>
            </a:r>
          </a:p>
        </p:txBody>
      </p:sp>
      <p:sp>
        <p:nvSpPr>
          <p:cNvPr id="4" name="フッター プレースホルダー 3">
            <a:extLst>
              <a:ext uri="{FF2B5EF4-FFF2-40B4-BE49-F238E27FC236}">
                <a16:creationId xmlns:a16="http://schemas.microsoft.com/office/drawing/2014/main" id="{00445BD5-58A9-48F6-81E6-EA8B2AEB7AE6}"/>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ハラスメント防止センター　李怜香</a:t>
            </a:r>
          </a:p>
        </p:txBody>
      </p:sp>
      <p:sp>
        <p:nvSpPr>
          <p:cNvPr id="7" name="テキスト ボックス 6">
            <a:extLst>
              <a:ext uri="{FF2B5EF4-FFF2-40B4-BE49-F238E27FC236}">
                <a16:creationId xmlns:a16="http://schemas.microsoft.com/office/drawing/2014/main" id="{9E0CE845-2B68-4F1C-AE1A-80D769037194}"/>
              </a:ext>
            </a:extLst>
          </p:cNvPr>
          <p:cNvSpPr txBox="1"/>
          <p:nvPr/>
        </p:nvSpPr>
        <p:spPr>
          <a:xfrm>
            <a:off x="495300" y="5148167"/>
            <a:ext cx="8153400"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Century Gothic" panose="020F0302020204030204"/>
                <a:ea typeface="メイリオ" panose="020B0604030504040204" pitchFamily="50" charset="-128"/>
                <a:cs typeface="+mn-cs"/>
              </a:rPr>
              <a:t>判例では「性的な言動」だけでなく、</a:t>
            </a:r>
            <a:r>
              <a:rPr kumimoji="1" lang="ja-JP" altLang="en-US" sz="2400" b="0" i="0" u="none" strike="noStrike" kern="1200" cap="none" spc="0" normalizeH="0" baseline="0" noProof="0">
                <a:ln>
                  <a:noFill/>
                </a:ln>
                <a:solidFill>
                  <a:srgbClr val="FF0000"/>
                </a:solidFill>
                <a:effectLst/>
                <a:uLnTx/>
                <a:uFillTx/>
                <a:latin typeface="Century Gothic" panose="020F0302020204030204"/>
                <a:ea typeface="メイリオ" panose="020B0604030504040204" pitchFamily="50" charset="-128"/>
                <a:cs typeface="+mn-cs"/>
              </a:rPr>
              <a:t>性差別</a:t>
            </a:r>
            <a:r>
              <a:rPr kumimoji="1" lang="ja-JP" altLang="en-US" sz="2400" b="0" i="0" u="none" strike="noStrike" kern="1200" cap="none" spc="0" normalizeH="0" baseline="0" noProof="0">
                <a:ln>
                  <a:noFill/>
                </a:ln>
                <a:solidFill>
                  <a:prstClr val="black"/>
                </a:solidFill>
                <a:effectLst/>
                <a:uLnTx/>
                <a:uFillTx/>
                <a:latin typeface="Century Gothic" panose="020F0302020204030204"/>
                <a:ea typeface="メイリオ" panose="020B0604030504040204" pitchFamily="50" charset="-128"/>
                <a:cs typeface="+mn-cs"/>
              </a:rPr>
              <a:t>や、</a:t>
            </a:r>
            <a:r>
              <a:rPr kumimoji="1" lang="ja-JP" altLang="en-US" sz="2400" b="0" i="0" u="none" strike="noStrike" kern="1200" cap="none" spc="0" normalizeH="0" baseline="0" noProof="0">
                <a:ln>
                  <a:noFill/>
                </a:ln>
                <a:solidFill>
                  <a:srgbClr val="FF0000"/>
                </a:solidFill>
                <a:effectLst/>
                <a:uLnTx/>
                <a:uFillTx/>
                <a:latin typeface="Century Gothic" panose="020F0302020204030204"/>
                <a:ea typeface="メイリオ" panose="020B0604030504040204" pitchFamily="50" charset="-128"/>
                <a:cs typeface="+mn-cs"/>
              </a:rPr>
              <a:t>性別役割分担意識</a:t>
            </a:r>
            <a:r>
              <a:rPr kumimoji="1" lang="ja-JP" altLang="en-US" sz="2400" b="0" i="0" u="none" strike="noStrike" kern="1200" cap="none" spc="0" normalizeH="0" baseline="0" noProof="0">
                <a:ln>
                  <a:noFill/>
                </a:ln>
                <a:solidFill>
                  <a:prstClr val="black"/>
                </a:solidFill>
                <a:effectLst/>
                <a:uLnTx/>
                <a:uFillTx/>
                <a:latin typeface="Century Gothic" panose="020F0302020204030204"/>
                <a:ea typeface="メイリオ" panose="020B0604030504040204" pitchFamily="50" charset="-128"/>
                <a:cs typeface="+mn-cs"/>
              </a:rPr>
              <a:t>に基づいて相手を侮辱するような言動も、セクハラ（不法行為）とされている。</a:t>
            </a:r>
          </a:p>
        </p:txBody>
      </p:sp>
      <p:graphicFrame>
        <p:nvGraphicFramePr>
          <p:cNvPr id="8" name="図表 7">
            <a:extLst>
              <a:ext uri="{FF2B5EF4-FFF2-40B4-BE49-F238E27FC236}">
                <a16:creationId xmlns:a16="http://schemas.microsoft.com/office/drawing/2014/main" id="{A791B097-FAE1-404E-BB9B-39894C23C298}"/>
              </a:ext>
            </a:extLst>
          </p:cNvPr>
          <p:cNvGraphicFramePr/>
          <p:nvPr/>
        </p:nvGraphicFramePr>
        <p:xfrm>
          <a:off x="495300" y="1097575"/>
          <a:ext cx="8153400" cy="4245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77450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6A41C1-BBD5-42D3-8D85-F01FCD5C4709}"/>
              </a:ext>
            </a:extLst>
          </p:cNvPr>
          <p:cNvSpPr>
            <a:spLocks noGrp="1"/>
          </p:cNvSpPr>
          <p:nvPr>
            <p:ph type="title"/>
          </p:nvPr>
        </p:nvSpPr>
        <p:spPr/>
        <p:txBody>
          <a:bodyPr/>
          <a:lstStyle/>
          <a:p>
            <a:r>
              <a:rPr kumimoji="1" lang="ja-JP" altLang="en-US" dirty="0"/>
              <a:t>　　妊娠・出産・育児休業・介護休業等に関する</a:t>
            </a:r>
            <a:br>
              <a:rPr kumimoji="1" lang="en-US" altLang="ja-JP" dirty="0"/>
            </a:br>
            <a:r>
              <a:rPr kumimoji="1" lang="ja-JP" altLang="en-US" dirty="0"/>
              <a:t>　　ハラスメントとは</a:t>
            </a:r>
          </a:p>
        </p:txBody>
      </p:sp>
      <p:sp>
        <p:nvSpPr>
          <p:cNvPr id="3" name="コンテンツ プレースホルダー 2">
            <a:extLst>
              <a:ext uri="{FF2B5EF4-FFF2-40B4-BE49-F238E27FC236}">
                <a16:creationId xmlns:a16="http://schemas.microsoft.com/office/drawing/2014/main" id="{A9FE0F76-1BC3-4144-8AD9-DE382F514113}"/>
              </a:ext>
            </a:extLst>
          </p:cNvPr>
          <p:cNvSpPr>
            <a:spLocks noGrp="1"/>
          </p:cNvSpPr>
          <p:nvPr>
            <p:ph idx="1"/>
          </p:nvPr>
        </p:nvSpPr>
        <p:spPr>
          <a:xfrm>
            <a:off x="628650" y="972590"/>
            <a:ext cx="7886700" cy="4676369"/>
          </a:xfrm>
        </p:spPr>
        <p:txBody>
          <a:bodyPr>
            <a:normAutofit fontScale="92500"/>
          </a:bodyPr>
          <a:lstStyle/>
          <a:p>
            <a:pPr marL="0" indent="0">
              <a:lnSpc>
                <a:spcPct val="150000"/>
              </a:lnSpc>
              <a:buNone/>
            </a:pPr>
            <a:r>
              <a:rPr lang="ja-JP" altLang="en-US" dirty="0">
                <a:solidFill>
                  <a:srgbClr val="FF0000"/>
                </a:solidFill>
                <a:latin typeface="メイリオ" panose="020B0604030504040204" pitchFamily="50" charset="-128"/>
                <a:cs typeface="メイリオ" panose="020B0604030504040204" pitchFamily="50" charset="-128"/>
              </a:rPr>
              <a:t>職場</a:t>
            </a:r>
            <a:r>
              <a:rPr lang="ja-JP" altLang="en-US" dirty="0">
                <a:latin typeface="メイリオ" panose="020B0604030504040204" pitchFamily="50" charset="-128"/>
                <a:cs typeface="メイリオ" panose="020B0604030504040204" pitchFamily="50" charset="-128"/>
              </a:rPr>
              <a:t>において行われる上司・同僚からの言動（妊娠・出産したこと、育児休業・介護休業等の利用に関する言動）により、</a:t>
            </a:r>
            <a:endParaRPr lang="en-US" altLang="ja-JP" dirty="0">
              <a:latin typeface="メイリオ" panose="020B0604030504040204" pitchFamily="50" charset="-128"/>
              <a:cs typeface="メイリオ" panose="020B0604030504040204" pitchFamily="50" charset="-128"/>
            </a:endParaRPr>
          </a:p>
          <a:p>
            <a:pPr marL="0" indent="0">
              <a:lnSpc>
                <a:spcPct val="150000"/>
              </a:lnSpc>
              <a:buNone/>
            </a:pPr>
            <a:r>
              <a:rPr lang="ja-JP" altLang="en-US" dirty="0">
                <a:latin typeface="メイリオ" panose="020B0604030504040204" pitchFamily="50" charset="-128"/>
                <a:cs typeface="メイリオ" panose="020B0604030504040204" pitchFamily="50" charset="-128"/>
              </a:rPr>
              <a:t>妊娠・出産した</a:t>
            </a:r>
            <a:r>
              <a:rPr lang="ja-JP" altLang="en-US" dirty="0">
                <a:solidFill>
                  <a:srgbClr val="FF0000"/>
                </a:solidFill>
                <a:latin typeface="メイリオ" panose="020B0604030504040204" pitchFamily="50" charset="-128"/>
                <a:cs typeface="メイリオ" panose="020B0604030504040204" pitchFamily="50" charset="-128"/>
              </a:rPr>
              <a:t>女性労働者</a:t>
            </a:r>
            <a:r>
              <a:rPr lang="ja-JP" altLang="en-US" dirty="0">
                <a:latin typeface="メイリオ" panose="020B0604030504040204" pitchFamily="50" charset="-128"/>
                <a:cs typeface="メイリオ" panose="020B0604030504040204" pitchFamily="50" charset="-128"/>
              </a:rPr>
              <a:t>や</a:t>
            </a:r>
            <a:endParaRPr lang="en-US" altLang="ja-JP" dirty="0">
              <a:latin typeface="メイリオ" panose="020B0604030504040204" pitchFamily="50" charset="-128"/>
              <a:cs typeface="メイリオ" panose="020B0604030504040204" pitchFamily="50" charset="-128"/>
            </a:endParaRPr>
          </a:p>
          <a:p>
            <a:pPr marL="0" indent="0">
              <a:lnSpc>
                <a:spcPct val="150000"/>
              </a:lnSpc>
              <a:buNone/>
            </a:pPr>
            <a:r>
              <a:rPr lang="ja-JP" altLang="en-US" dirty="0">
                <a:latin typeface="メイリオ" panose="020B0604030504040204" pitchFamily="50" charset="-128"/>
                <a:cs typeface="メイリオ" panose="020B0604030504040204" pitchFamily="50" charset="-128"/>
              </a:rPr>
              <a:t>育児休業・介護休業等を申出・取得した</a:t>
            </a:r>
            <a:r>
              <a:rPr lang="ja-JP" altLang="en-US" dirty="0">
                <a:solidFill>
                  <a:srgbClr val="FF0000"/>
                </a:solidFill>
                <a:latin typeface="メイリオ" panose="020B0604030504040204" pitchFamily="50" charset="-128"/>
                <a:cs typeface="メイリオ" panose="020B0604030504040204" pitchFamily="50" charset="-128"/>
              </a:rPr>
              <a:t>男女労働者</a:t>
            </a:r>
            <a:r>
              <a:rPr lang="ja-JP" altLang="en-US" dirty="0">
                <a:latin typeface="メイリオ" panose="020B0604030504040204" pitchFamily="50" charset="-128"/>
                <a:cs typeface="メイリオ" panose="020B0604030504040204" pitchFamily="50" charset="-128"/>
              </a:rPr>
              <a:t>等の就業環境が害されること</a:t>
            </a:r>
            <a:endParaRPr lang="en-US" altLang="ja-JP" dirty="0">
              <a:latin typeface="メイリオ" panose="020B0604030504040204" pitchFamily="50" charset="-128"/>
              <a:cs typeface="メイリオ" panose="020B0604030504040204" pitchFamily="50" charset="-128"/>
            </a:endParaRPr>
          </a:p>
          <a:p>
            <a:pPr marL="0" indent="0">
              <a:lnSpc>
                <a:spcPct val="150000"/>
              </a:lnSpc>
              <a:buNone/>
            </a:pPr>
            <a:r>
              <a:rPr lang="ja-JP" altLang="en-US" sz="2200" dirty="0">
                <a:latin typeface="メイリオ" panose="020B0604030504040204" pitchFamily="50" charset="-128"/>
                <a:cs typeface="メイリオ" panose="020B0604030504040204" pitchFamily="50" charset="-128"/>
              </a:rPr>
              <a:t>（男女雇用機会均等法　第</a:t>
            </a:r>
            <a:r>
              <a:rPr lang="en-US" altLang="ja-JP" sz="2200" dirty="0">
                <a:latin typeface="メイリオ" panose="020B0604030504040204" pitchFamily="50" charset="-128"/>
                <a:cs typeface="メイリオ" panose="020B0604030504040204" pitchFamily="50" charset="-128"/>
              </a:rPr>
              <a:t>11</a:t>
            </a:r>
            <a:r>
              <a:rPr lang="ja-JP" altLang="en-US" sz="2200">
                <a:latin typeface="メイリオ" panose="020B0604030504040204" pitchFamily="50" charset="-128"/>
                <a:cs typeface="メイリオ" panose="020B0604030504040204" pitchFamily="50" charset="-128"/>
              </a:rPr>
              <a:t>条の</a:t>
            </a:r>
            <a:r>
              <a:rPr lang="en-US" altLang="ja-JP" sz="2200">
                <a:latin typeface="メイリオ" panose="020B0604030504040204" pitchFamily="50" charset="-128"/>
                <a:cs typeface="メイリオ" panose="020B0604030504040204" pitchFamily="50" charset="-128"/>
              </a:rPr>
              <a:t>3</a:t>
            </a:r>
            <a:r>
              <a:rPr lang="ja-JP" altLang="en-US" sz="2200">
                <a:latin typeface="メイリオ" panose="020B0604030504040204" pitchFamily="50" charset="-128"/>
                <a:cs typeface="メイリオ" panose="020B0604030504040204" pitchFamily="50" charset="-128"/>
              </a:rPr>
              <a:t>／</a:t>
            </a:r>
            <a:r>
              <a:rPr lang="ja-JP" altLang="en-US" sz="2200" dirty="0">
                <a:latin typeface="メイリオ" panose="020B0604030504040204" pitchFamily="50" charset="-128"/>
                <a:cs typeface="メイリオ" panose="020B0604030504040204" pitchFamily="50" charset="-128"/>
              </a:rPr>
              <a:t>育児介護休業法第</a:t>
            </a:r>
            <a:r>
              <a:rPr lang="en-US" altLang="ja-JP" sz="2200" dirty="0">
                <a:latin typeface="メイリオ" panose="020B0604030504040204" pitchFamily="50" charset="-128"/>
                <a:cs typeface="メイリオ" panose="020B0604030504040204" pitchFamily="50" charset="-128"/>
              </a:rPr>
              <a:t>25</a:t>
            </a:r>
            <a:r>
              <a:rPr lang="ja-JP" altLang="en-US" sz="2200" dirty="0">
                <a:latin typeface="メイリオ" panose="020B0604030504040204" pitchFamily="50" charset="-128"/>
                <a:cs typeface="メイリオ" panose="020B0604030504040204" pitchFamily="50" charset="-128"/>
              </a:rPr>
              <a:t>条）</a:t>
            </a:r>
            <a:endParaRPr lang="en-US" altLang="ja-JP" sz="2200" dirty="0">
              <a:latin typeface="メイリオ" panose="020B0604030504040204" pitchFamily="50" charset="-128"/>
              <a:cs typeface="メイリオ" panose="020B0604030504040204" pitchFamily="50" charset="-128"/>
            </a:endParaRPr>
          </a:p>
          <a:p>
            <a:endParaRPr kumimoji="1" lang="ja-JP" altLang="en-US" dirty="0"/>
          </a:p>
        </p:txBody>
      </p:sp>
      <p:sp>
        <p:nvSpPr>
          <p:cNvPr id="4" name="フッター プレースホルダー 3">
            <a:extLst>
              <a:ext uri="{FF2B5EF4-FFF2-40B4-BE49-F238E27FC236}">
                <a16:creationId xmlns:a16="http://schemas.microsoft.com/office/drawing/2014/main" id="{86371B42-4B8E-417D-8271-EBC2B96B784D}"/>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ハラスメント防止センター　李怜香</a:t>
            </a:r>
          </a:p>
        </p:txBody>
      </p:sp>
      <p:sp>
        <p:nvSpPr>
          <p:cNvPr id="5" name="テキスト ボックス 4">
            <a:extLst>
              <a:ext uri="{FF2B5EF4-FFF2-40B4-BE49-F238E27FC236}">
                <a16:creationId xmlns:a16="http://schemas.microsoft.com/office/drawing/2014/main" id="{D76A6E3E-B2D9-A369-5711-EF0740B750DC}"/>
              </a:ext>
            </a:extLst>
          </p:cNvPr>
          <p:cNvSpPr txBox="1"/>
          <p:nvPr/>
        </p:nvSpPr>
        <p:spPr>
          <a:xfrm>
            <a:off x="628650" y="5809673"/>
            <a:ext cx="7886700" cy="369332"/>
          </a:xfrm>
          <a:prstGeom prst="rect">
            <a:avLst/>
          </a:prstGeom>
          <a:noFill/>
        </p:spPr>
        <p:txBody>
          <a:bodyPr wrap="square" rtlCol="0">
            <a:spAutoFit/>
          </a:bodyPr>
          <a:lstStyle/>
          <a:p>
            <a:pPr algn="ctr"/>
            <a:r>
              <a:rPr kumimoji="1" lang="ja-JP" altLang="en-US" dirty="0"/>
              <a:t>マタハラ・パタハラ・ケアハラ等と略されることが多い。</a:t>
            </a:r>
          </a:p>
        </p:txBody>
      </p:sp>
      <p:sp>
        <p:nvSpPr>
          <p:cNvPr id="6" name="四角形: 角を丸くする 5">
            <a:extLst>
              <a:ext uri="{FF2B5EF4-FFF2-40B4-BE49-F238E27FC236}">
                <a16:creationId xmlns:a16="http://schemas.microsoft.com/office/drawing/2014/main" id="{D29CCC0D-CA31-642C-3FDA-7A2E22DDCD02}"/>
              </a:ext>
            </a:extLst>
          </p:cNvPr>
          <p:cNvSpPr/>
          <p:nvPr/>
        </p:nvSpPr>
        <p:spPr>
          <a:xfrm>
            <a:off x="1357745" y="5578764"/>
            <a:ext cx="6188364" cy="777587"/>
          </a:xfrm>
          <a:prstGeom prst="roundRect">
            <a:avLst/>
          </a:prstGeom>
          <a:noFill/>
          <a:ln w="2857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kumimoji="1" lang="ja-JP" altLang="en-US"/>
          </a:p>
        </p:txBody>
      </p:sp>
    </p:spTree>
    <p:extLst>
      <p:ext uri="{BB962C8B-B14F-4D97-AF65-F5344CB8AC3E}">
        <p14:creationId xmlns:p14="http://schemas.microsoft.com/office/powerpoint/2010/main" val="964716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12621E-57A1-4F20-BD8D-6616A8A5B8B6}"/>
              </a:ext>
            </a:extLst>
          </p:cNvPr>
          <p:cNvSpPr>
            <a:spLocks noGrp="1"/>
          </p:cNvSpPr>
          <p:nvPr>
            <p:ph type="title"/>
          </p:nvPr>
        </p:nvSpPr>
        <p:spPr/>
        <p:txBody>
          <a:bodyPr/>
          <a:lstStyle/>
          <a:p>
            <a:r>
              <a:rPr kumimoji="1" lang="ja-JP" altLang="en-US"/>
              <a:t>　　マタハラの具体例（１）</a:t>
            </a:r>
          </a:p>
        </p:txBody>
      </p:sp>
      <p:pic>
        <p:nvPicPr>
          <p:cNvPr id="5" name="図 4" descr="アイコン&#10;&#10;自動的に生成された説明">
            <a:extLst>
              <a:ext uri="{FF2B5EF4-FFF2-40B4-BE49-F238E27FC236}">
                <a16:creationId xmlns:a16="http://schemas.microsoft.com/office/drawing/2014/main" id="{262A70D7-F69E-43EB-B5AC-8FE88F03D4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96901" y="1132966"/>
            <a:ext cx="1275550" cy="1819784"/>
          </a:xfrm>
          <a:prstGeom prst="rect">
            <a:avLst/>
          </a:prstGeom>
        </p:spPr>
      </p:pic>
      <p:sp>
        <p:nvSpPr>
          <p:cNvPr id="6" name="吹き出し: 四角形 5">
            <a:extLst>
              <a:ext uri="{FF2B5EF4-FFF2-40B4-BE49-F238E27FC236}">
                <a16:creationId xmlns:a16="http://schemas.microsoft.com/office/drawing/2014/main" id="{4CD4D675-CC61-4F40-AF24-848267682CAB}"/>
              </a:ext>
            </a:extLst>
          </p:cNvPr>
          <p:cNvSpPr/>
          <p:nvPr/>
        </p:nvSpPr>
        <p:spPr>
          <a:xfrm>
            <a:off x="1085850" y="971550"/>
            <a:ext cx="5181600" cy="1871102"/>
          </a:xfrm>
          <a:prstGeom prst="wedgeRectCallout">
            <a:avLst>
              <a:gd name="adj1" fmla="val 61174"/>
              <a:gd name="adj2" fmla="val 18500"/>
            </a:avLst>
          </a:prstGeom>
        </p:spPr>
        <p:style>
          <a:lnRef idx="2">
            <a:schemeClr val="accent5"/>
          </a:lnRef>
          <a:fillRef idx="1">
            <a:schemeClr val="lt1"/>
          </a:fillRef>
          <a:effectRef idx="0">
            <a:schemeClr val="accent5"/>
          </a:effectRef>
          <a:fontRef idx="minor">
            <a:schemeClr val="dk1"/>
          </a:fontRef>
        </p:style>
        <p:txBody>
          <a:bodyPr rtlCol="0" anchor="ctr"/>
          <a:lstStyle/>
          <a:p>
            <a:pPr algn="ctr">
              <a:spcBef>
                <a:spcPts val="600"/>
              </a:spcBef>
            </a:pPr>
            <a:r>
              <a:rPr kumimoji="1" lang="ja-JP" altLang="en-US" sz="2400"/>
              <a:t>課長、妊娠したので、ご報告します</a:t>
            </a:r>
            <a:endParaRPr kumimoji="1" lang="en-US" altLang="ja-JP" sz="2400"/>
          </a:p>
        </p:txBody>
      </p:sp>
      <p:pic>
        <p:nvPicPr>
          <p:cNvPr id="8" name="図 7" descr="アイコン&#10;&#10;自動的に生成された説明">
            <a:extLst>
              <a:ext uri="{FF2B5EF4-FFF2-40B4-BE49-F238E27FC236}">
                <a16:creationId xmlns:a16="http://schemas.microsoft.com/office/drawing/2014/main" id="{5B0E10FF-500A-4284-938E-E746806EB1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924" y="3236178"/>
            <a:ext cx="1447413" cy="2091298"/>
          </a:xfrm>
          <a:prstGeom prst="rect">
            <a:avLst/>
          </a:prstGeom>
        </p:spPr>
      </p:pic>
      <p:sp>
        <p:nvSpPr>
          <p:cNvPr id="9" name="吹き出し: 四角形 8">
            <a:extLst>
              <a:ext uri="{FF2B5EF4-FFF2-40B4-BE49-F238E27FC236}">
                <a16:creationId xmlns:a16="http://schemas.microsoft.com/office/drawing/2014/main" id="{2DF44521-9364-464A-A023-F74AA23FD707}"/>
              </a:ext>
            </a:extLst>
          </p:cNvPr>
          <p:cNvSpPr/>
          <p:nvPr/>
        </p:nvSpPr>
        <p:spPr>
          <a:xfrm>
            <a:off x="3228975" y="3346276"/>
            <a:ext cx="5286375" cy="1981200"/>
          </a:xfrm>
          <a:prstGeom prst="wedgeRectCallout">
            <a:avLst>
              <a:gd name="adj1" fmla="val -65157"/>
              <a:gd name="adj2" fmla="val 2211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a:t>君は契約社員だよね。</a:t>
            </a:r>
            <a:endParaRPr kumimoji="1" lang="en-US" altLang="ja-JP" sz="2400"/>
          </a:p>
          <a:p>
            <a:pPr algn="ctr"/>
            <a:endParaRPr kumimoji="1" lang="en-US" altLang="ja-JP" sz="2400"/>
          </a:p>
          <a:p>
            <a:pPr algn="ctr"/>
            <a:r>
              <a:rPr kumimoji="1" lang="ja-JP" altLang="en-US" sz="2400"/>
              <a:t>妊娠したのなら、次の契約更新は</a:t>
            </a:r>
            <a:endParaRPr kumimoji="1" lang="en-US" altLang="ja-JP" sz="2400"/>
          </a:p>
          <a:p>
            <a:pPr algn="ctr"/>
            <a:r>
              <a:rPr kumimoji="1" lang="ja-JP" altLang="en-US" sz="2400"/>
              <a:t>無理だね。</a:t>
            </a:r>
          </a:p>
        </p:txBody>
      </p:sp>
      <p:sp>
        <p:nvSpPr>
          <p:cNvPr id="10" name="テキスト ボックス 9">
            <a:extLst>
              <a:ext uri="{FF2B5EF4-FFF2-40B4-BE49-F238E27FC236}">
                <a16:creationId xmlns:a16="http://schemas.microsoft.com/office/drawing/2014/main" id="{B42FF369-80F2-49DC-B502-12B54CF85AEF}"/>
              </a:ext>
            </a:extLst>
          </p:cNvPr>
          <p:cNvSpPr txBox="1"/>
          <p:nvPr/>
        </p:nvSpPr>
        <p:spPr>
          <a:xfrm>
            <a:off x="866775" y="5721002"/>
            <a:ext cx="7648575" cy="830997"/>
          </a:xfrm>
          <a:prstGeom prst="rect">
            <a:avLst/>
          </a:prstGeom>
          <a:noFill/>
        </p:spPr>
        <p:txBody>
          <a:bodyPr wrap="square" rtlCol="0">
            <a:spAutoFit/>
          </a:bodyPr>
          <a:lstStyle/>
          <a:p>
            <a:r>
              <a:rPr kumimoji="1" lang="ja-JP" altLang="en-US" sz="2400"/>
              <a:t>上司の場合は、１回きりの発言であっても、マタハラになる。</a:t>
            </a:r>
          </a:p>
        </p:txBody>
      </p:sp>
      <p:sp>
        <p:nvSpPr>
          <p:cNvPr id="3" name="フッター プレースホルダー 2">
            <a:extLst>
              <a:ext uri="{FF2B5EF4-FFF2-40B4-BE49-F238E27FC236}">
                <a16:creationId xmlns:a16="http://schemas.microsoft.com/office/drawing/2014/main" id="{49A856E4-E7EE-862D-7F75-EF2C53AD68A0}"/>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3177046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12621E-57A1-4F20-BD8D-6616A8A5B8B6}"/>
              </a:ext>
            </a:extLst>
          </p:cNvPr>
          <p:cNvSpPr>
            <a:spLocks noGrp="1"/>
          </p:cNvSpPr>
          <p:nvPr>
            <p:ph type="title"/>
          </p:nvPr>
        </p:nvSpPr>
        <p:spPr/>
        <p:txBody>
          <a:bodyPr/>
          <a:lstStyle/>
          <a:p>
            <a:r>
              <a:rPr kumimoji="1" lang="ja-JP" altLang="en-US" dirty="0"/>
              <a:t>　　マタハラ（</a:t>
            </a:r>
            <a:r>
              <a:rPr lang="ja-JP" altLang="en-US" dirty="0"/>
              <a:t>パタ</a:t>
            </a:r>
            <a:r>
              <a:rPr kumimoji="1" lang="ja-JP" altLang="en-US" dirty="0"/>
              <a:t>ハラ）の具体例（２）</a:t>
            </a:r>
          </a:p>
        </p:txBody>
      </p:sp>
      <p:pic>
        <p:nvPicPr>
          <p:cNvPr id="5" name="図 4">
            <a:extLst>
              <a:ext uri="{FF2B5EF4-FFF2-40B4-BE49-F238E27FC236}">
                <a16:creationId xmlns:a16="http://schemas.microsoft.com/office/drawing/2014/main" id="{262A70D7-F69E-43EB-B5AC-8FE88F03D4F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991167" y="1132966"/>
            <a:ext cx="1087017" cy="1819784"/>
          </a:xfrm>
          <a:prstGeom prst="rect">
            <a:avLst/>
          </a:prstGeom>
        </p:spPr>
      </p:pic>
      <p:sp>
        <p:nvSpPr>
          <p:cNvPr id="6" name="吹き出し: 四角形 5">
            <a:extLst>
              <a:ext uri="{FF2B5EF4-FFF2-40B4-BE49-F238E27FC236}">
                <a16:creationId xmlns:a16="http://schemas.microsoft.com/office/drawing/2014/main" id="{4CD4D675-CC61-4F40-AF24-848267682CAB}"/>
              </a:ext>
            </a:extLst>
          </p:cNvPr>
          <p:cNvSpPr/>
          <p:nvPr/>
        </p:nvSpPr>
        <p:spPr>
          <a:xfrm>
            <a:off x="1085850" y="971550"/>
            <a:ext cx="5181600" cy="1871102"/>
          </a:xfrm>
          <a:prstGeom prst="wedgeRectCallout">
            <a:avLst>
              <a:gd name="adj1" fmla="val 64483"/>
              <a:gd name="adj2" fmla="val 20536"/>
            </a:avLst>
          </a:prstGeom>
        </p:spPr>
        <p:style>
          <a:lnRef idx="2">
            <a:schemeClr val="accent5"/>
          </a:lnRef>
          <a:fillRef idx="1">
            <a:schemeClr val="lt1"/>
          </a:fillRef>
          <a:effectRef idx="0">
            <a:schemeClr val="accent5"/>
          </a:effectRef>
          <a:fontRef idx="minor">
            <a:schemeClr val="dk1"/>
          </a:fontRef>
        </p:style>
        <p:txBody>
          <a:bodyPr rtlCol="0" anchor="ctr"/>
          <a:lstStyle/>
          <a:p>
            <a:pPr algn="ctr">
              <a:spcBef>
                <a:spcPts val="600"/>
              </a:spcBef>
            </a:pPr>
            <a:r>
              <a:rPr kumimoji="1" lang="ja-JP" altLang="en-US" sz="2400"/>
              <a:t>妻が出産したので、育児休業を</a:t>
            </a:r>
            <a:endParaRPr kumimoji="1" lang="en-US" altLang="ja-JP" sz="2400"/>
          </a:p>
          <a:p>
            <a:pPr algn="ctr">
              <a:spcBef>
                <a:spcPts val="600"/>
              </a:spcBef>
            </a:pPr>
            <a:endParaRPr kumimoji="1" lang="en-US" altLang="ja-JP" sz="2400"/>
          </a:p>
          <a:p>
            <a:pPr algn="ctr">
              <a:spcBef>
                <a:spcPts val="600"/>
              </a:spcBef>
            </a:pPr>
            <a:r>
              <a:rPr kumimoji="1" lang="ja-JP" altLang="en-US" sz="2400"/>
              <a:t>とることになりました。</a:t>
            </a:r>
            <a:endParaRPr kumimoji="1" lang="en-US" altLang="ja-JP" sz="2400"/>
          </a:p>
        </p:txBody>
      </p:sp>
      <p:pic>
        <p:nvPicPr>
          <p:cNvPr id="8" name="図 7">
            <a:extLst>
              <a:ext uri="{FF2B5EF4-FFF2-40B4-BE49-F238E27FC236}">
                <a16:creationId xmlns:a16="http://schemas.microsoft.com/office/drawing/2014/main" id="{5B0E10FF-500A-4284-938E-E746806EB1CC}"/>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978924" y="3340515"/>
            <a:ext cx="1392801" cy="1959453"/>
          </a:xfrm>
          <a:prstGeom prst="rect">
            <a:avLst/>
          </a:prstGeom>
        </p:spPr>
      </p:pic>
      <p:sp>
        <p:nvSpPr>
          <p:cNvPr id="9" name="吹き出し: 四角形 8">
            <a:extLst>
              <a:ext uri="{FF2B5EF4-FFF2-40B4-BE49-F238E27FC236}">
                <a16:creationId xmlns:a16="http://schemas.microsoft.com/office/drawing/2014/main" id="{2DF44521-9364-464A-A023-F74AA23FD707}"/>
              </a:ext>
            </a:extLst>
          </p:cNvPr>
          <p:cNvSpPr/>
          <p:nvPr/>
        </p:nvSpPr>
        <p:spPr>
          <a:xfrm>
            <a:off x="3228975" y="3346276"/>
            <a:ext cx="5286375" cy="1981200"/>
          </a:xfrm>
          <a:prstGeom prst="wedgeRectCallout">
            <a:avLst>
              <a:gd name="adj1" fmla="val -65157"/>
              <a:gd name="adj2" fmla="val 2211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a:t>男のくせに育休？</a:t>
            </a:r>
            <a:endParaRPr kumimoji="1" lang="en-US" altLang="ja-JP" sz="2400"/>
          </a:p>
          <a:p>
            <a:pPr algn="ctr"/>
            <a:endParaRPr kumimoji="1" lang="en-US" altLang="ja-JP" sz="2400"/>
          </a:p>
          <a:p>
            <a:pPr algn="ctr"/>
            <a:r>
              <a:rPr kumimoji="1" lang="ja-JP" altLang="en-US" sz="2400"/>
              <a:t>忙しいのに、なに考えてるの？</a:t>
            </a:r>
          </a:p>
        </p:txBody>
      </p:sp>
      <p:sp>
        <p:nvSpPr>
          <p:cNvPr id="10" name="テキスト ボックス 9">
            <a:extLst>
              <a:ext uri="{FF2B5EF4-FFF2-40B4-BE49-F238E27FC236}">
                <a16:creationId xmlns:a16="http://schemas.microsoft.com/office/drawing/2014/main" id="{B42FF369-80F2-49DC-B502-12B54CF85AEF}"/>
              </a:ext>
            </a:extLst>
          </p:cNvPr>
          <p:cNvSpPr txBox="1"/>
          <p:nvPr/>
        </p:nvSpPr>
        <p:spPr>
          <a:xfrm>
            <a:off x="866775" y="5601480"/>
            <a:ext cx="7648575" cy="830997"/>
          </a:xfrm>
          <a:prstGeom prst="rect">
            <a:avLst/>
          </a:prstGeom>
          <a:noFill/>
        </p:spPr>
        <p:txBody>
          <a:bodyPr wrap="square" rtlCol="0">
            <a:spAutoFit/>
          </a:bodyPr>
          <a:lstStyle/>
          <a:p>
            <a:r>
              <a:rPr kumimoji="1" lang="ja-JP" altLang="en-US" sz="2400" dirty="0"/>
              <a:t>同僚の場合は、たびたびそのような発言があると、マタハラ（パタハラ）になることがある。</a:t>
            </a:r>
          </a:p>
        </p:txBody>
      </p:sp>
      <p:sp>
        <p:nvSpPr>
          <p:cNvPr id="3" name="フッター プレースホルダー 2">
            <a:extLst>
              <a:ext uri="{FF2B5EF4-FFF2-40B4-BE49-F238E27FC236}">
                <a16:creationId xmlns:a16="http://schemas.microsoft.com/office/drawing/2014/main" id="{EF7E12F0-DA8C-4C4A-6792-2D633374DC97}"/>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2183985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9E70A0-CB00-4DC5-8578-F7D4DC612F2A}"/>
              </a:ext>
            </a:extLst>
          </p:cNvPr>
          <p:cNvSpPr>
            <a:spLocks noGrp="1"/>
          </p:cNvSpPr>
          <p:nvPr>
            <p:ph type="title"/>
          </p:nvPr>
        </p:nvSpPr>
        <p:spPr/>
        <p:txBody>
          <a:bodyPr/>
          <a:lstStyle/>
          <a:p>
            <a:r>
              <a:rPr kumimoji="1" lang="ja-JP" altLang="en-US" dirty="0"/>
              <a:t>　　パワハラの定義：パワハラ防止法　第</a:t>
            </a:r>
            <a:r>
              <a:rPr kumimoji="1" lang="en-US" altLang="ja-JP" dirty="0"/>
              <a:t>30</a:t>
            </a:r>
            <a:r>
              <a:rPr kumimoji="1" lang="ja-JP" altLang="en-US" dirty="0"/>
              <a:t>条の２</a:t>
            </a:r>
          </a:p>
        </p:txBody>
      </p:sp>
      <p:sp>
        <p:nvSpPr>
          <p:cNvPr id="3" name="コンテンツ プレースホルダー 2">
            <a:extLst>
              <a:ext uri="{FF2B5EF4-FFF2-40B4-BE49-F238E27FC236}">
                <a16:creationId xmlns:a16="http://schemas.microsoft.com/office/drawing/2014/main" id="{CDCF564F-5566-4FFE-9399-B869D1A1F90B}"/>
              </a:ext>
            </a:extLst>
          </p:cNvPr>
          <p:cNvSpPr>
            <a:spLocks noGrp="1"/>
          </p:cNvSpPr>
          <p:nvPr>
            <p:ph idx="1"/>
          </p:nvPr>
        </p:nvSpPr>
        <p:spPr>
          <a:xfrm>
            <a:off x="628650" y="972590"/>
            <a:ext cx="7886700" cy="5682210"/>
          </a:xfrm>
        </p:spPr>
        <p:txBody>
          <a:bodyPr>
            <a:normAutofit fontScale="92500"/>
          </a:bodyPr>
          <a:lstStyle/>
          <a:p>
            <a:pPr marL="0" indent="0">
              <a:lnSpc>
                <a:spcPct val="120000"/>
              </a:lnSpc>
              <a:buNone/>
            </a:pPr>
            <a:r>
              <a:rPr lang="ja-JP" altLang="en-US" u="sng"/>
              <a:t>事業主</a:t>
            </a:r>
            <a:r>
              <a:rPr lang="ja-JP" altLang="en-US"/>
              <a:t>は、</a:t>
            </a:r>
            <a:endParaRPr lang="en-US" altLang="ja-JP"/>
          </a:p>
          <a:p>
            <a:pPr marL="0" indent="0">
              <a:lnSpc>
                <a:spcPct val="120000"/>
              </a:lnSpc>
              <a:buNone/>
            </a:pPr>
            <a:r>
              <a:rPr lang="ja-JP" altLang="en-US">
                <a:solidFill>
                  <a:srgbClr val="FF0000"/>
                </a:solidFill>
              </a:rPr>
              <a:t>職場</a:t>
            </a:r>
            <a:r>
              <a:rPr lang="ja-JP" altLang="en-US"/>
              <a:t>において行われる</a:t>
            </a:r>
            <a:endParaRPr lang="en-US" altLang="ja-JP"/>
          </a:p>
          <a:p>
            <a:pPr marL="0" indent="0">
              <a:lnSpc>
                <a:spcPct val="120000"/>
              </a:lnSpc>
              <a:buNone/>
            </a:pPr>
            <a:r>
              <a:rPr lang="ja-JP" altLang="en-US">
                <a:solidFill>
                  <a:srgbClr val="FF0000"/>
                </a:solidFill>
              </a:rPr>
              <a:t>①優越的な関係</a:t>
            </a:r>
            <a:r>
              <a:rPr lang="ja-JP" altLang="en-US"/>
              <a:t>を背景とした言動であつて、</a:t>
            </a:r>
            <a:endParaRPr lang="en-US" altLang="ja-JP"/>
          </a:p>
          <a:p>
            <a:pPr marL="0" indent="0">
              <a:lnSpc>
                <a:spcPct val="120000"/>
              </a:lnSpc>
              <a:buNone/>
            </a:pPr>
            <a:r>
              <a:rPr lang="ja-JP" altLang="en-US">
                <a:solidFill>
                  <a:srgbClr val="FF0000"/>
                </a:solidFill>
              </a:rPr>
              <a:t>②業務上必要かつ相当な範囲を超えたもの</a:t>
            </a:r>
            <a:r>
              <a:rPr lang="ja-JP" altLang="en-US"/>
              <a:t>により</a:t>
            </a:r>
            <a:endParaRPr lang="en-US" altLang="ja-JP"/>
          </a:p>
          <a:p>
            <a:pPr marL="0" indent="0">
              <a:lnSpc>
                <a:spcPct val="120000"/>
              </a:lnSpc>
              <a:buNone/>
            </a:pPr>
            <a:r>
              <a:rPr lang="ja-JP" altLang="en-US"/>
              <a:t>その雇用する労働者の</a:t>
            </a:r>
            <a:r>
              <a:rPr lang="ja-JP" altLang="en-US">
                <a:solidFill>
                  <a:srgbClr val="FF0000"/>
                </a:solidFill>
              </a:rPr>
              <a:t>③就業環境が害される</a:t>
            </a:r>
            <a:r>
              <a:rPr lang="ja-JP" altLang="en-US"/>
              <a:t>ことのないよう、</a:t>
            </a:r>
            <a:endParaRPr lang="en-US" altLang="ja-JP"/>
          </a:p>
          <a:p>
            <a:pPr marL="0" indent="0">
              <a:lnSpc>
                <a:spcPct val="120000"/>
              </a:lnSpc>
              <a:buNone/>
            </a:pPr>
            <a:r>
              <a:rPr lang="ja-JP" altLang="en-US"/>
              <a:t>当該労働者からの相談に応じ、適切に対応するために必要な体制の整備その他の</a:t>
            </a:r>
            <a:r>
              <a:rPr lang="ja-JP" altLang="en-US" u="sng"/>
              <a:t>雇用管理上必要な措置を講じなければならない。</a:t>
            </a:r>
            <a:endParaRPr lang="en-US" altLang="ja-JP" u="sng"/>
          </a:p>
          <a:p>
            <a:pPr marL="0" indent="0" algn="r">
              <a:lnSpc>
                <a:spcPct val="120000"/>
              </a:lnSpc>
              <a:buNone/>
            </a:pPr>
            <a:r>
              <a:rPr kumimoji="1" lang="ja-JP" altLang="en-US" sz="2200"/>
              <a:t>労働施策総合推進法（パワハラ防止法）　第</a:t>
            </a:r>
            <a:r>
              <a:rPr kumimoji="1" lang="en-US" altLang="ja-JP" sz="2200"/>
              <a:t>30</a:t>
            </a:r>
            <a:r>
              <a:rPr kumimoji="1" lang="ja-JP" altLang="en-US" sz="2200"/>
              <a:t>条の</a:t>
            </a:r>
            <a:r>
              <a:rPr kumimoji="1" lang="en-US" altLang="ja-JP" sz="2200"/>
              <a:t>2</a:t>
            </a:r>
            <a:endParaRPr lang="ja-JP" altLang="en-US" sz="2200"/>
          </a:p>
        </p:txBody>
      </p:sp>
      <p:sp>
        <p:nvSpPr>
          <p:cNvPr id="6" name="四角形: 角を丸くする 5">
            <a:extLst>
              <a:ext uri="{FF2B5EF4-FFF2-40B4-BE49-F238E27FC236}">
                <a16:creationId xmlns:a16="http://schemas.microsoft.com/office/drawing/2014/main" id="{9BB2835C-6474-4513-91B4-0D7F3BCB80C6}"/>
              </a:ext>
            </a:extLst>
          </p:cNvPr>
          <p:cNvSpPr/>
          <p:nvPr/>
        </p:nvSpPr>
        <p:spPr>
          <a:xfrm>
            <a:off x="406400" y="1534160"/>
            <a:ext cx="8108950" cy="2854960"/>
          </a:xfrm>
          <a:prstGeom prst="roundRect">
            <a:avLst/>
          </a:prstGeom>
          <a:noFill/>
          <a:ln w="38100"/>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4" name="フッター プレースホルダー 3">
            <a:extLst>
              <a:ext uri="{FF2B5EF4-FFF2-40B4-BE49-F238E27FC236}">
                <a16:creationId xmlns:a16="http://schemas.microsoft.com/office/drawing/2014/main" id="{D5B4C10E-CB51-93E2-7412-75CF20242B87}"/>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
        <p:nvSpPr>
          <p:cNvPr id="5" name="四角形: 角を丸くする 4">
            <a:extLst>
              <a:ext uri="{FF2B5EF4-FFF2-40B4-BE49-F238E27FC236}">
                <a16:creationId xmlns:a16="http://schemas.microsoft.com/office/drawing/2014/main" id="{A93E2434-6878-2F3F-9BD6-FB0032C64B67}"/>
              </a:ext>
            </a:extLst>
          </p:cNvPr>
          <p:cNvSpPr/>
          <p:nvPr/>
        </p:nvSpPr>
        <p:spPr>
          <a:xfrm>
            <a:off x="4663787" y="963051"/>
            <a:ext cx="3851563" cy="85621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a:t>2020</a:t>
            </a:r>
            <a:r>
              <a:rPr kumimoji="1" lang="ja-JP" altLang="en-US" sz="3200" dirty="0"/>
              <a:t>年</a:t>
            </a:r>
            <a:r>
              <a:rPr kumimoji="1" lang="en-US" altLang="ja-JP" sz="3200" dirty="0"/>
              <a:t>6</a:t>
            </a:r>
            <a:r>
              <a:rPr kumimoji="1" lang="ja-JP" altLang="en-US" sz="3200" dirty="0"/>
              <a:t>月施行</a:t>
            </a:r>
          </a:p>
        </p:txBody>
      </p:sp>
    </p:spTree>
    <p:extLst>
      <p:ext uri="{BB962C8B-B14F-4D97-AF65-F5344CB8AC3E}">
        <p14:creationId xmlns:p14="http://schemas.microsoft.com/office/powerpoint/2010/main" val="311261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2A38CE-2E71-43E1-B16D-95E18FA0ACA7}"/>
              </a:ext>
            </a:extLst>
          </p:cNvPr>
          <p:cNvSpPr>
            <a:spLocks noGrp="1"/>
          </p:cNvSpPr>
          <p:nvPr>
            <p:ph type="title"/>
          </p:nvPr>
        </p:nvSpPr>
        <p:spPr/>
        <p:txBody>
          <a:bodyPr/>
          <a:lstStyle/>
          <a:p>
            <a:r>
              <a:rPr kumimoji="1" lang="ja-JP" altLang="en-US" dirty="0"/>
              <a:t>　　パワハラに該当する条件</a:t>
            </a:r>
          </a:p>
        </p:txBody>
      </p:sp>
      <p:sp>
        <p:nvSpPr>
          <p:cNvPr id="3" name="コンテンツ プレースホルダー 2">
            <a:extLst>
              <a:ext uri="{FF2B5EF4-FFF2-40B4-BE49-F238E27FC236}">
                <a16:creationId xmlns:a16="http://schemas.microsoft.com/office/drawing/2014/main" id="{EF10F3A8-4488-4AD5-97BE-29D5A9806094}"/>
              </a:ext>
            </a:extLst>
          </p:cNvPr>
          <p:cNvSpPr>
            <a:spLocks noGrp="1"/>
          </p:cNvSpPr>
          <p:nvPr>
            <p:ph idx="1"/>
          </p:nvPr>
        </p:nvSpPr>
        <p:spPr>
          <a:xfrm>
            <a:off x="628650" y="972590"/>
            <a:ext cx="7886700" cy="5397730"/>
          </a:xfrm>
        </p:spPr>
        <p:txBody>
          <a:bodyPr>
            <a:normAutofit fontScale="92500"/>
          </a:bodyPr>
          <a:lstStyle/>
          <a:p>
            <a:pPr>
              <a:lnSpc>
                <a:spcPct val="120000"/>
              </a:lnSpc>
            </a:pPr>
            <a:r>
              <a:rPr kumimoji="1" lang="ja-JP" altLang="en-US" sz="3200"/>
              <a:t>職場</a:t>
            </a:r>
            <a:endParaRPr kumimoji="1" lang="en-US" altLang="ja-JP" sz="3200"/>
          </a:p>
          <a:p>
            <a:pPr lvl="1">
              <a:lnSpc>
                <a:spcPct val="120000"/>
              </a:lnSpc>
            </a:pPr>
            <a:r>
              <a:rPr lang="ja-JP" altLang="en-US" sz="2400"/>
              <a:t>通常の就業場所・就業時間以外でも、実質的に職場の延長であれば含まれる→セクハラと同じ</a:t>
            </a:r>
            <a:endParaRPr lang="en-US" altLang="ja-JP" sz="2400"/>
          </a:p>
          <a:p>
            <a:pPr lvl="1">
              <a:lnSpc>
                <a:spcPct val="120000"/>
              </a:lnSpc>
            </a:pPr>
            <a:endParaRPr lang="en-US" altLang="ja-JP" sz="2400"/>
          </a:p>
          <a:p>
            <a:pPr marL="0" indent="-59400">
              <a:lnSpc>
                <a:spcPct val="120000"/>
              </a:lnSpc>
              <a:buNone/>
            </a:pPr>
            <a:r>
              <a:rPr lang="ja-JP" altLang="en-US" sz="3200">
                <a:solidFill>
                  <a:srgbClr val="FF0000"/>
                </a:solidFill>
              </a:rPr>
              <a:t>労働施策総合推進法</a:t>
            </a:r>
            <a:r>
              <a:rPr lang="en-US" altLang="ja-JP" sz="3200">
                <a:solidFill>
                  <a:srgbClr val="FF0000"/>
                </a:solidFill>
              </a:rPr>
              <a:t>30</a:t>
            </a:r>
            <a:r>
              <a:rPr lang="ja-JP" altLang="en-US" sz="3200">
                <a:solidFill>
                  <a:srgbClr val="FF0000"/>
                </a:solidFill>
              </a:rPr>
              <a:t>条</a:t>
            </a:r>
            <a:r>
              <a:rPr lang="en-US" altLang="ja-JP" sz="3200">
                <a:solidFill>
                  <a:srgbClr val="FF0000"/>
                </a:solidFill>
              </a:rPr>
              <a:t>2</a:t>
            </a:r>
            <a:r>
              <a:rPr lang="ja-JP" altLang="en-US" sz="3200">
                <a:solidFill>
                  <a:srgbClr val="FF0000"/>
                </a:solidFill>
              </a:rPr>
              <a:t>の①②③の</a:t>
            </a:r>
            <a:endParaRPr lang="en-US" altLang="ja-JP" sz="3200">
              <a:solidFill>
                <a:srgbClr val="FF0000"/>
              </a:solidFill>
            </a:endParaRPr>
          </a:p>
          <a:p>
            <a:pPr marL="0" indent="-59400">
              <a:lnSpc>
                <a:spcPct val="120000"/>
              </a:lnSpc>
              <a:buNone/>
            </a:pPr>
            <a:r>
              <a:rPr lang="ja-JP" altLang="en-US" sz="3200">
                <a:solidFill>
                  <a:srgbClr val="FF0000"/>
                </a:solidFill>
              </a:rPr>
              <a:t>要件すべてに該当するものがパワハラとなる</a:t>
            </a:r>
            <a:endParaRPr lang="en-US" altLang="ja-JP" sz="3200">
              <a:solidFill>
                <a:srgbClr val="FF0000"/>
              </a:solidFill>
            </a:endParaRPr>
          </a:p>
          <a:p>
            <a:pPr marL="0" indent="0">
              <a:lnSpc>
                <a:spcPct val="120000"/>
              </a:lnSpc>
              <a:buNone/>
            </a:pPr>
            <a:r>
              <a:rPr lang="ja-JP" altLang="en-US" sz="3200"/>
              <a:t>①優越的な関係</a:t>
            </a:r>
            <a:endParaRPr lang="en-US" altLang="ja-JP" sz="3200"/>
          </a:p>
          <a:p>
            <a:pPr marL="0" indent="0">
              <a:lnSpc>
                <a:spcPct val="120000"/>
              </a:lnSpc>
              <a:buNone/>
            </a:pPr>
            <a:r>
              <a:rPr lang="ja-JP" altLang="en-US" sz="3200"/>
              <a:t>②業務上必要かつ相当な範囲を超えたもの</a:t>
            </a:r>
            <a:endParaRPr lang="en-US" altLang="ja-JP" sz="3200"/>
          </a:p>
          <a:p>
            <a:pPr marL="0" indent="0">
              <a:lnSpc>
                <a:spcPct val="120000"/>
              </a:lnSpc>
              <a:buNone/>
            </a:pPr>
            <a:r>
              <a:rPr lang="ja-JP" altLang="en-US" sz="3200"/>
              <a:t>③就業環境が害される</a:t>
            </a:r>
            <a:endParaRPr lang="en-US" altLang="ja-JP" sz="3200"/>
          </a:p>
          <a:p>
            <a:pPr marL="0" indent="0">
              <a:lnSpc>
                <a:spcPct val="120000"/>
              </a:lnSpc>
              <a:buNone/>
            </a:pPr>
            <a:endParaRPr lang="en-US" altLang="ja-JP" sz="3200"/>
          </a:p>
        </p:txBody>
      </p:sp>
      <p:sp>
        <p:nvSpPr>
          <p:cNvPr id="4" name="フッター プレースホルダー 3">
            <a:extLst>
              <a:ext uri="{FF2B5EF4-FFF2-40B4-BE49-F238E27FC236}">
                <a16:creationId xmlns:a16="http://schemas.microsoft.com/office/drawing/2014/main" id="{30E3688E-6613-1D28-D881-FF5348AD395F}"/>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1772218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6FBB43-2990-41A3-9318-F2D97C7816B4}"/>
              </a:ext>
            </a:extLst>
          </p:cNvPr>
          <p:cNvSpPr>
            <a:spLocks noGrp="1"/>
          </p:cNvSpPr>
          <p:nvPr>
            <p:ph type="title"/>
          </p:nvPr>
        </p:nvSpPr>
        <p:spPr/>
        <p:txBody>
          <a:bodyPr/>
          <a:lstStyle/>
          <a:p>
            <a:r>
              <a:rPr kumimoji="1" lang="ja-JP" altLang="en-US"/>
              <a:t>　　講師プロフィール</a:t>
            </a:r>
          </a:p>
        </p:txBody>
      </p:sp>
      <p:sp>
        <p:nvSpPr>
          <p:cNvPr id="5" name="コンテンツ プレースホルダー 4">
            <a:extLst>
              <a:ext uri="{FF2B5EF4-FFF2-40B4-BE49-F238E27FC236}">
                <a16:creationId xmlns:a16="http://schemas.microsoft.com/office/drawing/2014/main" id="{0BCE9E4C-CBC2-4D52-92F7-778C751A01FC}"/>
              </a:ext>
            </a:extLst>
          </p:cNvPr>
          <p:cNvSpPr txBox="1">
            <a:spLocks noGrp="1"/>
          </p:cNvSpPr>
          <p:nvPr>
            <p:ph idx="1"/>
          </p:nvPr>
        </p:nvSpPr>
        <p:spPr>
          <a:xfrm>
            <a:off x="628650" y="907018"/>
            <a:ext cx="7886700" cy="1237262"/>
          </a:xfrm>
          <a:prstGeom prst="rect">
            <a:avLst/>
          </a:prstGeom>
          <a:noFill/>
        </p:spPr>
        <p:txBody>
          <a:bodyPr wrap="square" rtlCol="0">
            <a:spAutoFit/>
          </a:bodyPr>
          <a:lstStyle/>
          <a:p>
            <a:pPr marL="0" lvl="0" indent="0">
              <a:spcBef>
                <a:spcPct val="20000"/>
              </a:spcBef>
              <a:spcAft>
                <a:spcPts val="1200"/>
              </a:spcAft>
              <a:buNone/>
            </a:pPr>
            <a:r>
              <a:rPr lang="ja-JP" altLang="en-US" sz="3000" dirty="0">
                <a:solidFill>
                  <a:srgbClr val="F79646">
                    <a:lumMod val="75000"/>
                  </a:srgbClr>
                </a:solidFill>
                <a:latin typeface="ＤＦＧ平成丸ゴシック体W4"/>
                <a:ea typeface="ＤＦＧ平成丸ゴシック体W4"/>
              </a:rPr>
              <a:t>李怜香</a:t>
            </a:r>
            <a:r>
              <a:rPr lang="ja-JP" altLang="en-US" sz="2000" dirty="0">
                <a:solidFill>
                  <a:srgbClr val="F79646">
                    <a:lumMod val="75000"/>
                  </a:srgbClr>
                </a:solidFill>
                <a:latin typeface="ＤＦＧ平成丸ゴシック体W4"/>
                <a:ea typeface="ＤＦＧ平成丸ゴシック体W4"/>
              </a:rPr>
              <a:t>（り・れいか）</a:t>
            </a:r>
            <a:r>
              <a:rPr lang="en-US" altLang="ja-JP" sz="2000" dirty="0">
                <a:solidFill>
                  <a:srgbClr val="F79646">
                    <a:lumMod val="75000"/>
                  </a:srgbClr>
                </a:solidFill>
                <a:latin typeface="ＤＦＧ平成丸ゴシック体W4"/>
                <a:ea typeface="ＤＦＧ平成丸ゴシック体W4"/>
              </a:rPr>
              <a:t>SRC</a:t>
            </a:r>
            <a:r>
              <a:rPr lang="ja-JP" altLang="en-US" sz="2000" dirty="0">
                <a:solidFill>
                  <a:srgbClr val="F79646">
                    <a:lumMod val="75000"/>
                  </a:srgbClr>
                </a:solidFill>
                <a:latin typeface="ＤＦＧ平成丸ゴシック体W4"/>
                <a:ea typeface="ＤＦＧ平成丸ゴシック体W4"/>
              </a:rPr>
              <a:t>ハラスメント防止センター共同代表</a:t>
            </a:r>
            <a:endParaRPr lang="en-US" altLang="ja-JP" sz="2000" dirty="0">
              <a:solidFill>
                <a:srgbClr val="F79646">
                  <a:lumMod val="75000"/>
                </a:srgbClr>
              </a:solidFill>
              <a:latin typeface="ＤＦＧ平成丸ゴシック体W4"/>
              <a:ea typeface="ＤＦＧ平成丸ゴシック体W4"/>
            </a:endParaRPr>
          </a:p>
          <a:p>
            <a:pPr marL="0" indent="0">
              <a:spcBef>
                <a:spcPts val="0"/>
              </a:spcBef>
              <a:spcAft>
                <a:spcPts val="600"/>
              </a:spcAft>
              <a:buNone/>
            </a:pPr>
            <a:r>
              <a:rPr lang="ja-JP" altLang="en-US" sz="1800" dirty="0">
                <a:solidFill>
                  <a:srgbClr val="00B050"/>
                </a:solidFill>
                <a:latin typeface="ＤＦＧ平成丸ゴシック体W4"/>
                <a:ea typeface="ＤＦＧ平成丸ゴシック体W4"/>
              </a:rPr>
              <a:t>社会保険労務士／ハラスメント防止コンサルタント／産業カウンセラー</a:t>
            </a:r>
            <a:endParaRPr lang="en-US" altLang="ja-JP" sz="1800" dirty="0">
              <a:solidFill>
                <a:srgbClr val="00B050"/>
              </a:solidFill>
              <a:latin typeface="ＤＦＧ平成丸ゴシック体W4"/>
              <a:ea typeface="ＤＦＧ平成丸ゴシック体W4"/>
            </a:endParaRPr>
          </a:p>
          <a:p>
            <a:pPr marL="0" indent="0">
              <a:spcBef>
                <a:spcPts val="0"/>
              </a:spcBef>
              <a:spcAft>
                <a:spcPts val="600"/>
              </a:spcAft>
              <a:buNone/>
            </a:pPr>
            <a:r>
              <a:rPr lang="ja-JP" altLang="en-US" sz="1800" dirty="0">
                <a:solidFill>
                  <a:srgbClr val="00B050"/>
                </a:solidFill>
                <a:latin typeface="ＤＦＧ平成丸ゴシック体W4"/>
                <a:ea typeface="ＤＦＧ平成丸ゴシック体W4"/>
              </a:rPr>
              <a:t>／健康経営エキスパートアドバイザー</a:t>
            </a:r>
            <a:endParaRPr lang="en-US" altLang="ja-JP" sz="1800" dirty="0">
              <a:solidFill>
                <a:srgbClr val="00B050"/>
              </a:solidFill>
              <a:latin typeface="ＤＦＧ平成丸ゴシック体W4"/>
              <a:ea typeface="ＤＦＧ平成丸ゴシック体W4"/>
            </a:endParaRPr>
          </a:p>
        </p:txBody>
      </p:sp>
      <p:sp>
        <p:nvSpPr>
          <p:cNvPr id="6" name="コンテンツ プレースホルダ 1">
            <a:extLst>
              <a:ext uri="{FF2B5EF4-FFF2-40B4-BE49-F238E27FC236}">
                <a16:creationId xmlns:a16="http://schemas.microsoft.com/office/drawing/2014/main" id="{9F5719B0-AF6B-4293-B783-2F25E665047E}"/>
              </a:ext>
            </a:extLst>
          </p:cNvPr>
          <p:cNvSpPr txBox="1">
            <a:spLocks/>
          </p:cNvSpPr>
          <p:nvPr/>
        </p:nvSpPr>
        <p:spPr>
          <a:xfrm>
            <a:off x="727956" y="2275993"/>
            <a:ext cx="5502503" cy="3378597"/>
          </a:xfrm>
          <a:prstGeom prst="rect">
            <a:avLst/>
          </a:prstGeom>
        </p:spPr>
        <p:txBody>
          <a:bodyPr vert="horz" lIns="91440" tIns="45720" rIns="91440" bIns="45720" rtlCol="0">
            <a:normAutofit fontScale="25000" lnSpcReduction="20000"/>
          </a:bodyPr>
          <a:lstStyle>
            <a:lvl1pPr marL="228600" indent="-360000" algn="l" defTabSz="914400" rtl="0" eaLnBrk="1" latinLnBrk="0" hangingPunct="1">
              <a:lnSpc>
                <a:spcPct val="90000"/>
              </a:lnSpc>
              <a:spcBef>
                <a:spcPts val="1000"/>
              </a:spcBef>
              <a:buFontTx/>
              <a:buBlip>
                <a:blip r:embed="rId2"/>
              </a:buBlip>
              <a:defRPr kumimoji="1" sz="2800" kern="1200">
                <a:solidFill>
                  <a:schemeClr val="tx1"/>
                </a:solidFill>
                <a:latin typeface="+mn-lt"/>
                <a:ea typeface="+mn-ea"/>
                <a:cs typeface="+mn-cs"/>
              </a:defRPr>
            </a:lvl1pPr>
            <a:lvl2pPr marL="685800" indent="-288000" algn="l" defTabSz="914400" rtl="0" eaLnBrk="1" latinLnBrk="0" hangingPunct="1">
              <a:lnSpc>
                <a:spcPct val="90000"/>
              </a:lnSpc>
              <a:spcBef>
                <a:spcPts val="500"/>
              </a:spcBef>
              <a:buFontTx/>
              <a:buBlip>
                <a:blip r:embed="rId3"/>
              </a:buBlip>
              <a:defRPr kumimoji="1"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Wingdings" panose="05000000000000000000" pitchFamily="2" charset="2"/>
              <a:buChar char="l"/>
              <a:defRPr kumimoji="1"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endParaRPr lang="en-US" altLang="ja-JP" dirty="0"/>
          </a:p>
          <a:p>
            <a:pPr marL="0" indent="0">
              <a:lnSpc>
                <a:spcPct val="120000"/>
              </a:lnSpc>
              <a:buNone/>
            </a:pPr>
            <a:r>
              <a:rPr lang="ja-JP" altLang="en-US" sz="6400" spc="10" dirty="0"/>
              <a:t>岐阜県生まれ。早稲田大学卒業。</a:t>
            </a:r>
            <a:endParaRPr lang="en-US" altLang="ja-JP" sz="6400" spc="10" dirty="0"/>
          </a:p>
          <a:p>
            <a:pPr marL="0" indent="0">
              <a:lnSpc>
                <a:spcPct val="120000"/>
              </a:lnSpc>
              <a:buNone/>
            </a:pPr>
            <a:r>
              <a:rPr lang="en-US" altLang="ja-JP" sz="6400" spc="10" dirty="0"/>
              <a:t>1999</a:t>
            </a:r>
            <a:r>
              <a:rPr lang="ja-JP" altLang="en-US" sz="6400" spc="10" dirty="0"/>
              <a:t>年、宇都宮市にて李社会保険労務士事務所（現　メンタルサポートろうむ）を開業。</a:t>
            </a:r>
            <a:endParaRPr lang="en-US" altLang="ja-JP" sz="6400" spc="10" dirty="0"/>
          </a:p>
          <a:p>
            <a:pPr marL="0" indent="0">
              <a:lnSpc>
                <a:spcPct val="120000"/>
              </a:lnSpc>
              <a:buNone/>
            </a:pPr>
            <a:r>
              <a:rPr lang="en-US" altLang="ja-JP" sz="6400" spc="10" dirty="0"/>
              <a:t>2011</a:t>
            </a:r>
            <a:r>
              <a:rPr lang="ja-JP" altLang="en-US" sz="6400" spc="10" dirty="0"/>
              <a:t>年、産業カウンセラー登録。</a:t>
            </a:r>
            <a:endParaRPr lang="en-US" altLang="ja-JP" sz="6400" spc="10" dirty="0"/>
          </a:p>
          <a:p>
            <a:pPr marL="0" indent="0">
              <a:lnSpc>
                <a:spcPct val="120000"/>
              </a:lnSpc>
              <a:buNone/>
            </a:pPr>
            <a:r>
              <a:rPr lang="en-US" altLang="ja-JP" sz="6400" spc="10" dirty="0"/>
              <a:t>2012</a:t>
            </a:r>
            <a:r>
              <a:rPr lang="ja-JP" altLang="en-US" sz="6400" spc="10" dirty="0"/>
              <a:t>年、ハラスメント防止コンサルタント認定、</a:t>
            </a:r>
            <a:r>
              <a:rPr lang="en-US" altLang="ja-JP" sz="6400" spc="10" dirty="0"/>
              <a:t>(</a:t>
            </a:r>
            <a:r>
              <a:rPr lang="ja-JP" altLang="en-US" sz="6400" spc="10" dirty="0"/>
              <a:t>公財</a:t>
            </a:r>
            <a:r>
              <a:rPr lang="en-US" altLang="ja-JP" sz="6400" spc="10" dirty="0"/>
              <a:t>)21</a:t>
            </a:r>
            <a:r>
              <a:rPr lang="ja-JP" altLang="en-US" sz="6400" spc="10" dirty="0"/>
              <a:t>世紀職業財団ハラスメント防止研修客員講師に就任。</a:t>
            </a:r>
            <a:endParaRPr lang="en-US" altLang="ja-JP" sz="6400" spc="10" dirty="0"/>
          </a:p>
          <a:p>
            <a:pPr marL="0" indent="0">
              <a:lnSpc>
                <a:spcPct val="120000"/>
              </a:lnSpc>
              <a:buNone/>
            </a:pPr>
            <a:r>
              <a:rPr lang="en-US" altLang="ja-JP" sz="6400" spc="10" dirty="0"/>
              <a:t>2019</a:t>
            </a:r>
            <a:r>
              <a:rPr lang="ja-JP" altLang="en-US" sz="6400" spc="10" dirty="0"/>
              <a:t>年、健康経営エキスパートアドバイザー認定</a:t>
            </a:r>
            <a:r>
              <a:rPr lang="en-US" altLang="ja-JP" sz="6400" spc="10" dirty="0"/>
              <a:t>(</a:t>
            </a:r>
            <a:r>
              <a:rPr lang="ja-JP" altLang="en-US" sz="6400" spc="10" dirty="0"/>
              <a:t>第</a:t>
            </a:r>
            <a:r>
              <a:rPr lang="en-US" altLang="ja-JP" sz="6400" spc="10" dirty="0"/>
              <a:t>1</a:t>
            </a:r>
            <a:r>
              <a:rPr lang="ja-JP" altLang="en-US" sz="6400" spc="10" dirty="0"/>
              <a:t>期）。</a:t>
            </a:r>
            <a:endParaRPr lang="en-US" altLang="ja-JP" sz="6400" spc="10" dirty="0"/>
          </a:p>
          <a:p>
            <a:pPr marL="0" indent="0">
              <a:lnSpc>
                <a:spcPct val="120000"/>
              </a:lnSpc>
              <a:buNone/>
            </a:pPr>
            <a:r>
              <a:rPr lang="en-US" altLang="ja-JP" sz="6400" spc="10" dirty="0"/>
              <a:t>2021</a:t>
            </a:r>
            <a:r>
              <a:rPr lang="ja-JP" altLang="en-US" sz="6400" spc="10" dirty="0"/>
              <a:t>年度厚労省委託　職場のハラスメント対策総合支援事業　派遣専門家</a:t>
            </a:r>
            <a:endParaRPr lang="en-US" altLang="ja-JP" sz="6400" spc="10" dirty="0"/>
          </a:p>
          <a:p>
            <a:pPr marL="0" indent="0">
              <a:lnSpc>
                <a:spcPct val="120000"/>
              </a:lnSpc>
              <a:buNone/>
            </a:pPr>
            <a:r>
              <a:rPr lang="ja-JP" altLang="en-US" sz="6400" spc="10" dirty="0"/>
              <a:t>全国の事業所から、ハラスメント防止研修、ハラスメント外部相談窓口を多数受託している。</a:t>
            </a:r>
            <a:endParaRPr lang="en-US" altLang="ja-JP" sz="6400" dirty="0">
              <a:solidFill>
                <a:srgbClr val="00B050"/>
              </a:solidFill>
            </a:endParaRPr>
          </a:p>
        </p:txBody>
      </p:sp>
      <p:sp>
        <p:nvSpPr>
          <p:cNvPr id="7" name="フッター プレースホルダー 6">
            <a:extLst>
              <a:ext uri="{FF2B5EF4-FFF2-40B4-BE49-F238E27FC236}">
                <a16:creationId xmlns:a16="http://schemas.microsoft.com/office/drawing/2014/main" id="{792AEFB2-506B-4065-81DA-561CDBAB128F}"/>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pic>
        <p:nvPicPr>
          <p:cNvPr id="9" name="図 8" descr="人, ノートパソコン, テーブル, 座る が含まれている画像&#10;&#10;自動的に生成された説明">
            <a:extLst>
              <a:ext uri="{FF2B5EF4-FFF2-40B4-BE49-F238E27FC236}">
                <a16:creationId xmlns:a16="http://schemas.microsoft.com/office/drawing/2014/main" id="{9451004F-7B68-4440-A098-812B421953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21861" y="2639687"/>
            <a:ext cx="2163815" cy="3245723"/>
          </a:xfrm>
          <a:prstGeom prst="rect">
            <a:avLst/>
          </a:prstGeom>
        </p:spPr>
      </p:pic>
    </p:spTree>
    <p:extLst>
      <p:ext uri="{BB962C8B-B14F-4D97-AF65-F5344CB8AC3E}">
        <p14:creationId xmlns:p14="http://schemas.microsoft.com/office/powerpoint/2010/main" val="1412734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2A38CE-2E71-43E1-B16D-95E18FA0ACA7}"/>
              </a:ext>
            </a:extLst>
          </p:cNvPr>
          <p:cNvSpPr>
            <a:spLocks noGrp="1"/>
          </p:cNvSpPr>
          <p:nvPr>
            <p:ph type="title"/>
          </p:nvPr>
        </p:nvSpPr>
        <p:spPr/>
        <p:txBody>
          <a:bodyPr/>
          <a:lstStyle/>
          <a:p>
            <a:r>
              <a:rPr kumimoji="1" lang="ja-JP" altLang="en-US"/>
              <a:t>　　①「優越的な関係」とは</a:t>
            </a:r>
          </a:p>
        </p:txBody>
      </p:sp>
      <p:sp>
        <p:nvSpPr>
          <p:cNvPr id="3" name="コンテンツ プレースホルダー 2">
            <a:extLst>
              <a:ext uri="{FF2B5EF4-FFF2-40B4-BE49-F238E27FC236}">
                <a16:creationId xmlns:a16="http://schemas.microsoft.com/office/drawing/2014/main" id="{EF10F3A8-4488-4AD5-97BE-29D5A9806094}"/>
              </a:ext>
            </a:extLst>
          </p:cNvPr>
          <p:cNvSpPr>
            <a:spLocks noGrp="1"/>
          </p:cNvSpPr>
          <p:nvPr>
            <p:ph idx="1"/>
          </p:nvPr>
        </p:nvSpPr>
        <p:spPr>
          <a:xfrm>
            <a:off x="628650" y="972590"/>
            <a:ext cx="7886700" cy="5397730"/>
          </a:xfrm>
        </p:spPr>
        <p:txBody>
          <a:bodyPr>
            <a:normAutofit fontScale="92500"/>
          </a:bodyPr>
          <a:lstStyle/>
          <a:p>
            <a:pPr>
              <a:lnSpc>
                <a:spcPct val="120000"/>
              </a:lnSpc>
            </a:pPr>
            <a:r>
              <a:rPr lang="ja-JP" altLang="en-US" sz="3200"/>
              <a:t>抵抗や拒絶ができない関係性</a:t>
            </a:r>
            <a:endParaRPr lang="en-US" altLang="ja-JP" sz="3200"/>
          </a:p>
          <a:p>
            <a:pPr lvl="1">
              <a:lnSpc>
                <a:spcPct val="120000"/>
              </a:lnSpc>
            </a:pPr>
            <a:r>
              <a:rPr lang="ja-JP" altLang="en-US" sz="2400"/>
              <a:t>上司から部下</a:t>
            </a:r>
            <a:endParaRPr lang="en-US" altLang="ja-JP" sz="2400"/>
          </a:p>
          <a:p>
            <a:pPr lvl="1">
              <a:lnSpc>
                <a:spcPct val="120000"/>
              </a:lnSpc>
            </a:pPr>
            <a:r>
              <a:rPr lang="ja-JP" altLang="en-US" sz="2400"/>
              <a:t>部下から上司、同僚同士</a:t>
            </a:r>
            <a:endParaRPr lang="en-US" altLang="ja-JP" sz="2400"/>
          </a:p>
          <a:p>
            <a:pPr lvl="2">
              <a:lnSpc>
                <a:spcPct val="120000"/>
              </a:lnSpc>
            </a:pPr>
            <a:r>
              <a:rPr lang="ja-JP" altLang="en-US" sz="2000"/>
              <a:t>職務上必要な知識やスキル、豊富な経験を持っている人</a:t>
            </a:r>
            <a:endParaRPr lang="en-US" altLang="ja-JP" sz="2000"/>
          </a:p>
          <a:p>
            <a:pPr lvl="2">
              <a:lnSpc>
                <a:spcPct val="120000"/>
              </a:lnSpc>
            </a:pPr>
            <a:r>
              <a:rPr lang="ja-JP" altLang="en-US" sz="2000"/>
              <a:t>集団から個人</a:t>
            </a:r>
            <a:endParaRPr lang="en-US" altLang="ja-JP" sz="2000"/>
          </a:p>
          <a:p>
            <a:pPr lvl="2">
              <a:lnSpc>
                <a:spcPct val="120000"/>
              </a:lnSpc>
            </a:pPr>
            <a:endParaRPr lang="en-US" altLang="ja-JP" sz="2000"/>
          </a:p>
          <a:p>
            <a:pPr>
              <a:lnSpc>
                <a:spcPct val="120000"/>
              </a:lnSpc>
            </a:pPr>
            <a:r>
              <a:rPr lang="ja-JP" altLang="en-US" sz="3200"/>
              <a:t>具体例</a:t>
            </a:r>
            <a:endParaRPr lang="en-US" altLang="ja-JP" sz="3200"/>
          </a:p>
          <a:p>
            <a:pPr lvl="1">
              <a:lnSpc>
                <a:spcPct val="120000"/>
              </a:lnSpc>
            </a:pPr>
            <a:r>
              <a:rPr lang="ja-JP" altLang="en-US" sz="2400"/>
              <a:t>同僚ではあるが、社歴の長い先輩が新人をいじめた</a:t>
            </a:r>
            <a:endParaRPr lang="en-US" altLang="ja-JP" sz="2400"/>
          </a:p>
          <a:p>
            <a:pPr lvl="1">
              <a:lnSpc>
                <a:spcPct val="120000"/>
              </a:lnSpc>
            </a:pPr>
            <a:r>
              <a:rPr lang="ja-JP" altLang="en-US" sz="2400"/>
              <a:t>育児や介護をしている人、持病で休みが多い人が、同僚からいじめにあった</a:t>
            </a:r>
            <a:endParaRPr lang="en-US" altLang="ja-JP" sz="2400"/>
          </a:p>
          <a:p>
            <a:pPr lvl="1">
              <a:lnSpc>
                <a:spcPct val="120000"/>
              </a:lnSpc>
            </a:pPr>
            <a:r>
              <a:rPr lang="ja-JP" altLang="en-US" sz="2400"/>
              <a:t>部下が社長の親族だったが、部下からいやがらせされた</a:t>
            </a:r>
            <a:endParaRPr lang="en-US" altLang="ja-JP" sz="2400"/>
          </a:p>
          <a:p>
            <a:pPr lvl="1">
              <a:lnSpc>
                <a:spcPct val="120000"/>
              </a:lnSpc>
            </a:pPr>
            <a:endParaRPr lang="en-US" altLang="ja-JP" sz="2400"/>
          </a:p>
          <a:p>
            <a:pPr lvl="1">
              <a:lnSpc>
                <a:spcPct val="120000"/>
              </a:lnSpc>
            </a:pPr>
            <a:endParaRPr lang="en-US" altLang="ja-JP" sz="2400"/>
          </a:p>
        </p:txBody>
      </p:sp>
      <p:sp>
        <p:nvSpPr>
          <p:cNvPr id="4" name="フッター プレースホルダー 3">
            <a:extLst>
              <a:ext uri="{FF2B5EF4-FFF2-40B4-BE49-F238E27FC236}">
                <a16:creationId xmlns:a16="http://schemas.microsoft.com/office/drawing/2014/main" id="{4D0E88B5-FFCB-DFDD-C457-E8E1214B4283}"/>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12655656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2A38CE-2E71-43E1-B16D-95E18FA0ACA7}"/>
              </a:ext>
            </a:extLst>
          </p:cNvPr>
          <p:cNvSpPr>
            <a:spLocks noGrp="1"/>
          </p:cNvSpPr>
          <p:nvPr>
            <p:ph type="title"/>
          </p:nvPr>
        </p:nvSpPr>
        <p:spPr/>
        <p:txBody>
          <a:bodyPr/>
          <a:lstStyle/>
          <a:p>
            <a:r>
              <a:rPr kumimoji="1" lang="ja-JP" altLang="en-US"/>
              <a:t>　　②「業務上必要かつ相当な範囲を超えたもの」とは</a:t>
            </a:r>
          </a:p>
        </p:txBody>
      </p:sp>
      <p:sp>
        <p:nvSpPr>
          <p:cNvPr id="3" name="コンテンツ プレースホルダー 2">
            <a:extLst>
              <a:ext uri="{FF2B5EF4-FFF2-40B4-BE49-F238E27FC236}">
                <a16:creationId xmlns:a16="http://schemas.microsoft.com/office/drawing/2014/main" id="{EF10F3A8-4488-4AD5-97BE-29D5A9806094}"/>
              </a:ext>
            </a:extLst>
          </p:cNvPr>
          <p:cNvSpPr>
            <a:spLocks noGrp="1"/>
          </p:cNvSpPr>
          <p:nvPr>
            <p:ph idx="1"/>
          </p:nvPr>
        </p:nvSpPr>
        <p:spPr>
          <a:xfrm>
            <a:off x="628650" y="972590"/>
            <a:ext cx="7886700" cy="5773650"/>
          </a:xfrm>
        </p:spPr>
        <p:txBody>
          <a:bodyPr>
            <a:normAutofit lnSpcReduction="10000"/>
          </a:bodyPr>
          <a:lstStyle/>
          <a:p>
            <a:pPr>
              <a:lnSpc>
                <a:spcPct val="150000"/>
              </a:lnSpc>
            </a:pPr>
            <a:r>
              <a:rPr lang="ja-JP" altLang="en-US" sz="3200"/>
              <a:t>業務上の合理性がない</a:t>
            </a:r>
            <a:endParaRPr lang="en-US" altLang="ja-JP" sz="3200"/>
          </a:p>
          <a:p>
            <a:pPr lvl="1">
              <a:lnSpc>
                <a:spcPct val="150000"/>
              </a:lnSpc>
            </a:pPr>
            <a:r>
              <a:rPr lang="ja-JP" altLang="en-US" sz="2400"/>
              <a:t>その行為によって、業務の目的は果たされるか</a:t>
            </a:r>
            <a:endParaRPr lang="en-US" altLang="ja-JP" sz="2400"/>
          </a:p>
          <a:p>
            <a:pPr lvl="1">
              <a:lnSpc>
                <a:spcPct val="150000"/>
              </a:lnSpc>
            </a:pPr>
            <a:r>
              <a:rPr lang="ja-JP" altLang="en-US" sz="2400"/>
              <a:t>「いままでこのようにやっていた」、「自分のやり方はこうだ」を押し付けていないか</a:t>
            </a:r>
            <a:endParaRPr lang="en-US" altLang="ja-JP" sz="2400"/>
          </a:p>
          <a:p>
            <a:pPr lvl="1">
              <a:lnSpc>
                <a:spcPct val="150000"/>
              </a:lnSpc>
            </a:pPr>
            <a:r>
              <a:rPr lang="ja-JP" altLang="en-US" sz="2400"/>
              <a:t>業務と、業務に関係ない部分の区別はついているか</a:t>
            </a:r>
            <a:endParaRPr lang="ja-JP" altLang="en-US" sz="3200"/>
          </a:p>
          <a:p>
            <a:pPr>
              <a:lnSpc>
                <a:spcPct val="150000"/>
              </a:lnSpc>
            </a:pPr>
            <a:r>
              <a:rPr lang="ja-JP" altLang="en-US" sz="3200"/>
              <a:t>叱責・指導の回数、言い方等が、常識で考えてひどすぎる</a:t>
            </a:r>
            <a:endParaRPr lang="en-US" altLang="ja-JP" sz="3200"/>
          </a:p>
          <a:p>
            <a:pPr lvl="1">
              <a:lnSpc>
                <a:spcPct val="150000"/>
              </a:lnSpc>
            </a:pPr>
            <a:r>
              <a:rPr lang="ja-JP" altLang="en-US" sz="2400"/>
              <a:t>叱責・指導の必要性はある場合がほとんど→出発点は業務上合理性がある</a:t>
            </a:r>
            <a:endParaRPr lang="en-US" altLang="ja-JP" sz="2400"/>
          </a:p>
          <a:p>
            <a:pPr lvl="1">
              <a:lnSpc>
                <a:spcPct val="110000"/>
              </a:lnSpc>
            </a:pPr>
            <a:endParaRPr lang="en-US" altLang="ja-JP" sz="2400"/>
          </a:p>
          <a:p>
            <a:pPr lvl="1">
              <a:lnSpc>
                <a:spcPct val="110000"/>
              </a:lnSpc>
            </a:pPr>
            <a:endParaRPr lang="en-US" altLang="ja-JP"/>
          </a:p>
        </p:txBody>
      </p:sp>
      <p:sp>
        <p:nvSpPr>
          <p:cNvPr id="4" name="フッター プレースホルダー 3">
            <a:extLst>
              <a:ext uri="{FF2B5EF4-FFF2-40B4-BE49-F238E27FC236}">
                <a16:creationId xmlns:a16="http://schemas.microsoft.com/office/drawing/2014/main" id="{1F2FC7A4-62A8-0DD6-749B-48A2E56D0646}"/>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36844405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2A38CE-2E71-43E1-B16D-95E18FA0ACA7}"/>
              </a:ext>
            </a:extLst>
          </p:cNvPr>
          <p:cNvSpPr>
            <a:spLocks noGrp="1"/>
          </p:cNvSpPr>
          <p:nvPr>
            <p:ph type="title"/>
          </p:nvPr>
        </p:nvSpPr>
        <p:spPr/>
        <p:txBody>
          <a:bodyPr/>
          <a:lstStyle/>
          <a:p>
            <a:r>
              <a:rPr kumimoji="1" lang="ja-JP" altLang="en-US"/>
              <a:t>　　③「</a:t>
            </a:r>
            <a:r>
              <a:rPr lang="ja-JP" altLang="en-US"/>
              <a:t>勤務</a:t>
            </a:r>
            <a:r>
              <a:rPr kumimoji="1" lang="ja-JP" altLang="en-US"/>
              <a:t>環境が害される」とは</a:t>
            </a:r>
          </a:p>
        </p:txBody>
      </p:sp>
      <p:sp>
        <p:nvSpPr>
          <p:cNvPr id="3" name="コンテンツ プレースホルダー 2">
            <a:extLst>
              <a:ext uri="{FF2B5EF4-FFF2-40B4-BE49-F238E27FC236}">
                <a16:creationId xmlns:a16="http://schemas.microsoft.com/office/drawing/2014/main" id="{EF10F3A8-4488-4AD5-97BE-29D5A9806094}"/>
              </a:ext>
            </a:extLst>
          </p:cNvPr>
          <p:cNvSpPr>
            <a:spLocks noGrp="1"/>
          </p:cNvSpPr>
          <p:nvPr>
            <p:ph idx="1"/>
          </p:nvPr>
        </p:nvSpPr>
        <p:spPr>
          <a:xfrm>
            <a:off x="628650" y="972590"/>
            <a:ext cx="7886700" cy="5317374"/>
          </a:xfrm>
        </p:spPr>
        <p:txBody>
          <a:bodyPr>
            <a:normAutofit fontScale="77500" lnSpcReduction="20000"/>
          </a:bodyPr>
          <a:lstStyle/>
          <a:p>
            <a:pPr>
              <a:lnSpc>
                <a:spcPct val="160000"/>
              </a:lnSpc>
            </a:pPr>
            <a:r>
              <a:rPr lang="ja-JP" altLang="en-US" sz="3200"/>
              <a:t>身体的あるいは精神的な苦痛のため、勤務環境が不快なものとなり、仕事への悪影響が大きい</a:t>
            </a:r>
            <a:endParaRPr lang="en-US" altLang="ja-JP" sz="3200"/>
          </a:p>
          <a:p>
            <a:pPr>
              <a:lnSpc>
                <a:spcPct val="160000"/>
              </a:lnSpc>
            </a:pPr>
            <a:r>
              <a:rPr lang="ja-JP" altLang="en-US" sz="3200"/>
              <a:t>代表的な例</a:t>
            </a:r>
            <a:endParaRPr lang="en-US" altLang="ja-JP" sz="3200"/>
          </a:p>
          <a:p>
            <a:pPr lvl="1">
              <a:lnSpc>
                <a:spcPct val="160000"/>
              </a:lnSpc>
            </a:pPr>
            <a:r>
              <a:rPr lang="ja-JP" altLang="en-US" sz="2400"/>
              <a:t>職場に行きたくない</a:t>
            </a:r>
            <a:endParaRPr lang="en-US" altLang="ja-JP" sz="2400"/>
          </a:p>
          <a:p>
            <a:pPr lvl="1">
              <a:lnSpc>
                <a:spcPct val="160000"/>
              </a:lnSpc>
            </a:pPr>
            <a:r>
              <a:rPr lang="ja-JP" altLang="en-US" sz="2400"/>
              <a:t>上司がそばに来るだけで、動悸がして仕事に集中できない</a:t>
            </a:r>
            <a:endParaRPr lang="en-US" altLang="ja-JP" sz="2400"/>
          </a:p>
          <a:p>
            <a:pPr lvl="1">
              <a:lnSpc>
                <a:spcPct val="160000"/>
              </a:lnSpc>
            </a:pPr>
            <a:r>
              <a:rPr lang="ja-JP" altLang="en-US" sz="2400"/>
              <a:t>体調不良・メンタル不調</a:t>
            </a:r>
            <a:endParaRPr lang="en-US" altLang="ja-JP" sz="2400"/>
          </a:p>
          <a:p>
            <a:pPr>
              <a:lnSpc>
                <a:spcPct val="160000"/>
              </a:lnSpc>
            </a:pPr>
            <a:r>
              <a:rPr lang="ja-JP" altLang="en-US" sz="3200"/>
              <a:t>精神的・肉体的苦痛は、平均的な労働者の感じ方が基準</a:t>
            </a:r>
            <a:endParaRPr lang="en-US" altLang="ja-JP" sz="3200"/>
          </a:p>
          <a:p>
            <a:pPr lvl="1">
              <a:lnSpc>
                <a:spcPct val="160000"/>
              </a:lnSpc>
            </a:pPr>
            <a:r>
              <a:rPr lang="ja-JP" altLang="en-US" sz="2400"/>
              <a:t>基本的には被害を受けた本人の感じ方だが、周りから見てどの程度かも重要</a:t>
            </a:r>
            <a:endParaRPr lang="en-US" altLang="ja-JP" sz="2400"/>
          </a:p>
          <a:p>
            <a:pPr>
              <a:lnSpc>
                <a:spcPct val="110000"/>
              </a:lnSpc>
            </a:pPr>
            <a:endParaRPr lang="ja-JP" altLang="en-US" sz="3200"/>
          </a:p>
          <a:p>
            <a:pPr marL="397800" lvl="1" indent="0">
              <a:lnSpc>
                <a:spcPct val="110000"/>
              </a:lnSpc>
              <a:buNone/>
            </a:pPr>
            <a:endParaRPr lang="en-US" altLang="ja-JP" sz="2400"/>
          </a:p>
          <a:p>
            <a:pPr lvl="1">
              <a:lnSpc>
                <a:spcPct val="110000"/>
              </a:lnSpc>
            </a:pPr>
            <a:endParaRPr lang="en-US" altLang="ja-JP"/>
          </a:p>
        </p:txBody>
      </p:sp>
      <p:sp>
        <p:nvSpPr>
          <p:cNvPr id="4" name="フッター プレースホルダー 3">
            <a:extLst>
              <a:ext uri="{FF2B5EF4-FFF2-40B4-BE49-F238E27FC236}">
                <a16:creationId xmlns:a16="http://schemas.microsoft.com/office/drawing/2014/main" id="{03040BB2-0586-0B1E-7F62-283CB3CA8BF0}"/>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Yu Gothic Medium" panose="020B0400000000000000" pitchFamily="34" charset="-128"/>
                <a:ea typeface="Yu Gothic Medium" panose="020B0400000000000000" pitchFamily="34"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Yu Gothic Medium" panose="020B0400000000000000" pitchFamily="34" charset="-128"/>
                <a:ea typeface="Yu Gothic Medium" panose="020B0400000000000000" pitchFamily="34" charset="-128"/>
                <a:cs typeface="+mn-cs"/>
              </a:rPr>
              <a:t>ハラスメント防止センター　李怜香</a:t>
            </a:r>
          </a:p>
        </p:txBody>
      </p:sp>
    </p:spTree>
    <p:extLst>
      <p:ext uri="{BB962C8B-B14F-4D97-AF65-F5344CB8AC3E}">
        <p14:creationId xmlns:p14="http://schemas.microsoft.com/office/powerpoint/2010/main" val="29004372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A7502B-2940-45A3-A843-0DAEE7AF87D0}"/>
              </a:ext>
            </a:extLst>
          </p:cNvPr>
          <p:cNvSpPr>
            <a:spLocks noGrp="1"/>
          </p:cNvSpPr>
          <p:nvPr>
            <p:ph type="title"/>
          </p:nvPr>
        </p:nvSpPr>
        <p:spPr/>
        <p:txBody>
          <a:bodyPr/>
          <a:lstStyle/>
          <a:p>
            <a:r>
              <a:rPr kumimoji="1" lang="ja-JP" altLang="en-US"/>
              <a:t>　　パワーハラスメントの類型</a:t>
            </a:r>
          </a:p>
        </p:txBody>
      </p:sp>
      <p:graphicFrame>
        <p:nvGraphicFramePr>
          <p:cNvPr id="6" name="表 5">
            <a:extLst>
              <a:ext uri="{FF2B5EF4-FFF2-40B4-BE49-F238E27FC236}">
                <a16:creationId xmlns:a16="http://schemas.microsoft.com/office/drawing/2014/main" id="{0025BED0-3A91-4509-9D1A-69638E6B25E0}"/>
              </a:ext>
            </a:extLst>
          </p:cNvPr>
          <p:cNvGraphicFramePr>
            <a:graphicFrameLocks noGrp="1"/>
          </p:cNvGraphicFramePr>
          <p:nvPr/>
        </p:nvGraphicFramePr>
        <p:xfrm>
          <a:off x="628650" y="1148963"/>
          <a:ext cx="7886700" cy="4923829"/>
        </p:xfrm>
        <a:graphic>
          <a:graphicData uri="http://schemas.openxmlformats.org/drawingml/2006/table">
            <a:tbl>
              <a:tblPr>
                <a:tableStyleId>{BC89EF96-8CEA-46FF-86C4-4CE0E7609802}</a:tableStyleId>
              </a:tblPr>
              <a:tblGrid>
                <a:gridCol w="2668223">
                  <a:extLst>
                    <a:ext uri="{9D8B030D-6E8A-4147-A177-3AD203B41FA5}">
                      <a16:colId xmlns:a16="http://schemas.microsoft.com/office/drawing/2014/main" val="4251502419"/>
                    </a:ext>
                  </a:extLst>
                </a:gridCol>
                <a:gridCol w="5218477">
                  <a:extLst>
                    <a:ext uri="{9D8B030D-6E8A-4147-A177-3AD203B41FA5}">
                      <a16:colId xmlns:a16="http://schemas.microsoft.com/office/drawing/2014/main" val="582830608"/>
                    </a:ext>
                  </a:extLst>
                </a:gridCol>
              </a:tblGrid>
              <a:tr h="696615">
                <a:tc>
                  <a:txBody>
                    <a:bodyPr/>
                    <a:lstStyle/>
                    <a:p>
                      <a:r>
                        <a:rPr kumimoji="1" lang="ja-JP" altLang="en-US" sz="2000" b="1"/>
                        <a:t>１．身体的な攻撃</a:t>
                      </a:r>
                    </a:p>
                  </a:txBody>
                  <a:tcPr anchor="ctr"/>
                </a:tc>
                <a:tc>
                  <a:txBody>
                    <a:bodyPr/>
                    <a:lstStyle/>
                    <a:p>
                      <a:r>
                        <a:rPr kumimoji="1" lang="ja-JP" altLang="en-US" sz="2000"/>
                        <a:t>暴行・傷害</a:t>
                      </a:r>
                    </a:p>
                  </a:txBody>
                  <a:tcPr anchor="ctr"/>
                </a:tc>
                <a:extLst>
                  <a:ext uri="{0D108BD9-81ED-4DB2-BD59-A6C34878D82A}">
                    <a16:rowId xmlns:a16="http://schemas.microsoft.com/office/drawing/2014/main" val="3798317829"/>
                  </a:ext>
                </a:extLst>
              </a:tr>
              <a:tr h="696286">
                <a:tc>
                  <a:txBody>
                    <a:bodyPr/>
                    <a:lstStyle/>
                    <a:p>
                      <a:r>
                        <a:rPr kumimoji="1" lang="ja-JP" altLang="en-US" sz="2000" b="1"/>
                        <a:t>２．精神的な攻撃</a:t>
                      </a:r>
                    </a:p>
                  </a:txBody>
                  <a:tcPr anchor="ctr"/>
                </a:tc>
                <a:tc>
                  <a:txBody>
                    <a:bodyPr/>
                    <a:lstStyle/>
                    <a:p>
                      <a:r>
                        <a:rPr kumimoji="1" lang="ja-JP" altLang="en-US" sz="2000"/>
                        <a:t>脅迫、名誉毀損、侮辱、ひどい暴言</a:t>
                      </a:r>
                    </a:p>
                  </a:txBody>
                  <a:tcPr anchor="ctr"/>
                </a:tc>
                <a:extLst>
                  <a:ext uri="{0D108BD9-81ED-4DB2-BD59-A6C34878D82A}">
                    <a16:rowId xmlns:a16="http://schemas.microsoft.com/office/drawing/2014/main" val="2723308073"/>
                  </a:ext>
                </a:extLst>
              </a:tr>
              <a:tr h="841696">
                <a:tc>
                  <a:txBody>
                    <a:bodyPr/>
                    <a:lstStyle/>
                    <a:p>
                      <a:r>
                        <a:rPr kumimoji="1" lang="ja-JP" altLang="en-US" sz="2000" b="1"/>
                        <a:t>３．人間関係からの</a:t>
                      </a:r>
                      <a:endParaRPr kumimoji="1" lang="en-US" altLang="ja-JP" sz="2000" b="1"/>
                    </a:p>
                    <a:p>
                      <a:r>
                        <a:rPr kumimoji="1" lang="ja-JP" altLang="en-US" sz="2000" b="1"/>
                        <a:t>　　切り離し</a:t>
                      </a:r>
                    </a:p>
                  </a:txBody>
                  <a:tcPr anchor="ctr"/>
                </a:tc>
                <a:tc>
                  <a:txBody>
                    <a:bodyPr/>
                    <a:lstStyle/>
                    <a:p>
                      <a:r>
                        <a:rPr kumimoji="1" lang="ja-JP" altLang="en-US" sz="2000"/>
                        <a:t>隔離、無視、仲間外し</a:t>
                      </a:r>
                    </a:p>
                  </a:txBody>
                  <a:tcPr anchor="ctr"/>
                </a:tc>
                <a:extLst>
                  <a:ext uri="{0D108BD9-81ED-4DB2-BD59-A6C34878D82A}">
                    <a16:rowId xmlns:a16="http://schemas.microsoft.com/office/drawing/2014/main" val="1543038862"/>
                  </a:ext>
                </a:extLst>
              </a:tr>
              <a:tr h="841696">
                <a:tc>
                  <a:txBody>
                    <a:bodyPr/>
                    <a:lstStyle/>
                    <a:p>
                      <a:r>
                        <a:rPr kumimoji="1" lang="ja-JP" altLang="en-US" sz="2000" b="1"/>
                        <a:t>４．過大な要求</a:t>
                      </a:r>
                    </a:p>
                  </a:txBody>
                  <a:tcPr anchor="ctr"/>
                </a:tc>
                <a:tc>
                  <a:txBody>
                    <a:bodyPr/>
                    <a:lstStyle/>
                    <a:p>
                      <a:r>
                        <a:rPr kumimoji="1" lang="ja-JP" altLang="en-US" sz="2000"/>
                        <a:t>業務上明らかに不要なことや遂行不可能なことの強制・仕事の妨害</a:t>
                      </a:r>
                    </a:p>
                  </a:txBody>
                  <a:tcPr anchor="ctr"/>
                </a:tc>
                <a:extLst>
                  <a:ext uri="{0D108BD9-81ED-4DB2-BD59-A6C34878D82A}">
                    <a16:rowId xmlns:a16="http://schemas.microsoft.com/office/drawing/2014/main" val="3648630229"/>
                  </a:ext>
                </a:extLst>
              </a:tr>
              <a:tr h="841696">
                <a:tc>
                  <a:txBody>
                    <a:bodyPr/>
                    <a:lstStyle/>
                    <a:p>
                      <a:r>
                        <a:rPr kumimoji="1" lang="ja-JP" altLang="en-US" sz="2000" b="1"/>
                        <a:t>５．過小な要求</a:t>
                      </a:r>
                    </a:p>
                  </a:txBody>
                  <a:tcPr anchor="ctr"/>
                </a:tc>
                <a:tc>
                  <a:txBody>
                    <a:bodyPr/>
                    <a:lstStyle/>
                    <a:p>
                      <a:r>
                        <a:rPr kumimoji="1" lang="ja-JP" altLang="en-US" sz="2000"/>
                        <a:t>業務上の合理性無く、能力や経験とかけ離れた程度の低い仕事を命じる、仕事を与えない</a:t>
                      </a:r>
                    </a:p>
                  </a:txBody>
                  <a:tcPr anchor="ctr"/>
                </a:tc>
                <a:extLst>
                  <a:ext uri="{0D108BD9-81ED-4DB2-BD59-A6C34878D82A}">
                    <a16:rowId xmlns:a16="http://schemas.microsoft.com/office/drawing/2014/main" val="866836381"/>
                  </a:ext>
                </a:extLst>
              </a:tr>
              <a:tr h="841696">
                <a:tc>
                  <a:txBody>
                    <a:bodyPr/>
                    <a:lstStyle/>
                    <a:p>
                      <a:r>
                        <a:rPr kumimoji="1" lang="ja-JP" altLang="en-US" sz="2000" b="1"/>
                        <a:t>６．個の侵害</a:t>
                      </a:r>
                    </a:p>
                  </a:txBody>
                  <a:tcPr anchor="ctr"/>
                </a:tc>
                <a:tc>
                  <a:txBody>
                    <a:bodyPr/>
                    <a:lstStyle/>
                    <a:p>
                      <a:r>
                        <a:rPr kumimoji="1" lang="ja-JP" altLang="en-US" sz="2000"/>
                        <a:t>私的なことに過度に立ち入る</a:t>
                      </a:r>
                    </a:p>
                  </a:txBody>
                  <a:tcPr anchor="ctr"/>
                </a:tc>
                <a:extLst>
                  <a:ext uri="{0D108BD9-81ED-4DB2-BD59-A6C34878D82A}">
                    <a16:rowId xmlns:a16="http://schemas.microsoft.com/office/drawing/2014/main" val="227354581"/>
                  </a:ext>
                </a:extLst>
              </a:tr>
            </a:tbl>
          </a:graphicData>
        </a:graphic>
      </p:graphicFrame>
      <p:sp>
        <p:nvSpPr>
          <p:cNvPr id="3" name="フッター プレースホルダー 2">
            <a:extLst>
              <a:ext uri="{FF2B5EF4-FFF2-40B4-BE49-F238E27FC236}">
                <a16:creationId xmlns:a16="http://schemas.microsoft.com/office/drawing/2014/main" id="{3AB45DB6-706E-D7D6-C5D0-BE0546BDA81C}"/>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34536228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33211A-28FF-597B-A107-05F7403E7E59}"/>
              </a:ext>
            </a:extLst>
          </p:cNvPr>
          <p:cNvSpPr>
            <a:spLocks noGrp="1"/>
          </p:cNvSpPr>
          <p:nvPr>
            <p:ph type="title"/>
          </p:nvPr>
        </p:nvSpPr>
        <p:spPr/>
        <p:txBody>
          <a:bodyPr/>
          <a:lstStyle/>
          <a:p>
            <a:r>
              <a:rPr kumimoji="1" lang="ja-JP" altLang="en-US" dirty="0"/>
              <a:t>　　カスタマーハラスメントとは</a:t>
            </a:r>
            <a:r>
              <a:rPr kumimoji="1" lang="en-US" altLang="ja-JP" dirty="0"/>
              <a:t>(1)</a:t>
            </a:r>
            <a:endParaRPr kumimoji="1" lang="ja-JP" altLang="en-US" dirty="0"/>
          </a:p>
        </p:txBody>
      </p:sp>
      <p:sp>
        <p:nvSpPr>
          <p:cNvPr id="3" name="コンテンツ プレースホルダー 2">
            <a:extLst>
              <a:ext uri="{FF2B5EF4-FFF2-40B4-BE49-F238E27FC236}">
                <a16:creationId xmlns:a16="http://schemas.microsoft.com/office/drawing/2014/main" id="{6B1B59CE-6706-E842-488E-8B25DC4E5F41}"/>
              </a:ext>
            </a:extLst>
          </p:cNvPr>
          <p:cNvSpPr>
            <a:spLocks noGrp="1"/>
          </p:cNvSpPr>
          <p:nvPr>
            <p:ph idx="1"/>
          </p:nvPr>
        </p:nvSpPr>
        <p:spPr>
          <a:xfrm>
            <a:off x="628650" y="681037"/>
            <a:ext cx="7886700" cy="5204373"/>
          </a:xfrm>
        </p:spPr>
        <p:txBody>
          <a:bodyPr>
            <a:normAutofit lnSpcReduction="10000"/>
          </a:bodyPr>
          <a:lstStyle/>
          <a:p>
            <a:pPr marL="0" indent="0">
              <a:lnSpc>
                <a:spcPct val="250000"/>
              </a:lnSpc>
              <a:buNone/>
            </a:pPr>
            <a:r>
              <a:rPr kumimoji="1" lang="ja-JP" altLang="en-US" dirty="0"/>
              <a:t>顧客などからのクレーム・言動のうち、当該クレーム・言動の要求の</a:t>
            </a:r>
            <a:r>
              <a:rPr kumimoji="1" lang="ja-JP" altLang="en-US" u="sng" dirty="0"/>
              <a:t>内容の妥当性に照らして</a:t>
            </a:r>
            <a:r>
              <a:rPr kumimoji="1" lang="ja-JP" altLang="en-US" dirty="0"/>
              <a:t>、</a:t>
            </a:r>
            <a:r>
              <a:rPr kumimoji="1" lang="ja-JP" altLang="en-US" u="sng" dirty="0"/>
              <a:t>当該要求を実現するための手段・態様が社会通念上不相当なもの</a:t>
            </a:r>
            <a:r>
              <a:rPr kumimoji="1" lang="ja-JP" altLang="en-US" dirty="0"/>
              <a:t>であって、当該手段・態様により、</a:t>
            </a:r>
            <a:r>
              <a:rPr kumimoji="1" lang="ja-JP" altLang="en-US" u="sng" dirty="0"/>
              <a:t>労働者の就業環境が害される</a:t>
            </a:r>
            <a:r>
              <a:rPr kumimoji="1" lang="ja-JP" altLang="en-US" dirty="0"/>
              <a:t>もの</a:t>
            </a:r>
            <a:endParaRPr kumimoji="1" lang="en-US" altLang="ja-JP" dirty="0"/>
          </a:p>
        </p:txBody>
      </p:sp>
      <p:sp>
        <p:nvSpPr>
          <p:cNvPr id="4" name="フッター プレースホルダー 3">
            <a:extLst>
              <a:ext uri="{FF2B5EF4-FFF2-40B4-BE49-F238E27FC236}">
                <a16:creationId xmlns:a16="http://schemas.microsoft.com/office/drawing/2014/main" id="{907B7132-9F21-3775-C8AB-DCCE83FC80AD}"/>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
        <p:nvSpPr>
          <p:cNvPr id="5" name="テキスト ボックス 4">
            <a:extLst>
              <a:ext uri="{FF2B5EF4-FFF2-40B4-BE49-F238E27FC236}">
                <a16:creationId xmlns:a16="http://schemas.microsoft.com/office/drawing/2014/main" id="{6FA8087D-F380-4336-8770-BEF7FBC13F12}"/>
              </a:ext>
            </a:extLst>
          </p:cNvPr>
          <p:cNvSpPr txBox="1"/>
          <p:nvPr/>
        </p:nvSpPr>
        <p:spPr>
          <a:xfrm>
            <a:off x="4198112" y="2590726"/>
            <a:ext cx="526473" cy="461665"/>
          </a:xfrm>
          <a:prstGeom prst="rect">
            <a:avLst/>
          </a:prstGeom>
          <a:noFill/>
        </p:spPr>
        <p:txBody>
          <a:bodyPr wrap="square" rtlCol="0">
            <a:spAutoFit/>
          </a:bodyPr>
          <a:lstStyle/>
          <a:p>
            <a:r>
              <a:rPr kumimoji="1" lang="ja-JP" altLang="en-US" sz="2400" dirty="0"/>
              <a:t>①</a:t>
            </a:r>
          </a:p>
        </p:txBody>
      </p:sp>
      <p:sp>
        <p:nvSpPr>
          <p:cNvPr id="6" name="テキスト ボックス 5">
            <a:extLst>
              <a:ext uri="{FF2B5EF4-FFF2-40B4-BE49-F238E27FC236}">
                <a16:creationId xmlns:a16="http://schemas.microsoft.com/office/drawing/2014/main" id="{CD8ECD2C-CE75-1ACC-9462-8DE413F9CD4B}"/>
              </a:ext>
            </a:extLst>
          </p:cNvPr>
          <p:cNvSpPr txBox="1"/>
          <p:nvPr/>
        </p:nvSpPr>
        <p:spPr>
          <a:xfrm>
            <a:off x="2133600" y="6012337"/>
            <a:ext cx="7583054" cy="646331"/>
          </a:xfrm>
          <a:prstGeom prst="rect">
            <a:avLst/>
          </a:prstGeom>
          <a:noFill/>
        </p:spPr>
        <p:txBody>
          <a:bodyPr wrap="square" rtlCol="0">
            <a:spAutoFit/>
          </a:bodyPr>
          <a:lstStyle/>
          <a:p>
            <a:r>
              <a:rPr kumimoji="1" lang="ja-JP" altLang="en-US" sz="1800" dirty="0"/>
              <a:t>厚生労働省「カスタマーハラスメント対策企業マニュアル」より</a:t>
            </a:r>
          </a:p>
          <a:p>
            <a:endParaRPr kumimoji="1" lang="ja-JP" altLang="en-US" dirty="0"/>
          </a:p>
        </p:txBody>
      </p:sp>
      <p:sp>
        <p:nvSpPr>
          <p:cNvPr id="7" name="テキスト ボックス 6">
            <a:extLst>
              <a:ext uri="{FF2B5EF4-FFF2-40B4-BE49-F238E27FC236}">
                <a16:creationId xmlns:a16="http://schemas.microsoft.com/office/drawing/2014/main" id="{046F506B-4610-B6AC-8F21-32278F9F1AB6}"/>
              </a:ext>
            </a:extLst>
          </p:cNvPr>
          <p:cNvSpPr txBox="1"/>
          <p:nvPr/>
        </p:nvSpPr>
        <p:spPr>
          <a:xfrm>
            <a:off x="729488" y="3620950"/>
            <a:ext cx="526473" cy="461665"/>
          </a:xfrm>
          <a:prstGeom prst="rect">
            <a:avLst/>
          </a:prstGeom>
          <a:noFill/>
        </p:spPr>
        <p:txBody>
          <a:bodyPr wrap="square" rtlCol="0">
            <a:spAutoFit/>
          </a:bodyPr>
          <a:lstStyle/>
          <a:p>
            <a:r>
              <a:rPr kumimoji="1" lang="ja-JP" altLang="en-US" sz="2400" dirty="0"/>
              <a:t>②</a:t>
            </a:r>
          </a:p>
        </p:txBody>
      </p:sp>
      <p:sp>
        <p:nvSpPr>
          <p:cNvPr id="8" name="テキスト ボックス 7">
            <a:extLst>
              <a:ext uri="{FF2B5EF4-FFF2-40B4-BE49-F238E27FC236}">
                <a16:creationId xmlns:a16="http://schemas.microsoft.com/office/drawing/2014/main" id="{0AE2F37B-CBF7-1222-2453-91BB22DE9C20}"/>
              </a:ext>
            </a:extLst>
          </p:cNvPr>
          <p:cNvSpPr txBox="1"/>
          <p:nvPr/>
        </p:nvSpPr>
        <p:spPr>
          <a:xfrm>
            <a:off x="1692656" y="5678748"/>
            <a:ext cx="526473" cy="461665"/>
          </a:xfrm>
          <a:prstGeom prst="rect">
            <a:avLst/>
          </a:prstGeom>
          <a:noFill/>
        </p:spPr>
        <p:txBody>
          <a:bodyPr wrap="square" rtlCol="0">
            <a:spAutoFit/>
          </a:bodyPr>
          <a:lstStyle/>
          <a:p>
            <a:r>
              <a:rPr kumimoji="1" lang="ja-JP" altLang="en-US" sz="2400" dirty="0"/>
              <a:t>③</a:t>
            </a:r>
          </a:p>
        </p:txBody>
      </p:sp>
    </p:spTree>
    <p:extLst>
      <p:ext uri="{BB962C8B-B14F-4D97-AF65-F5344CB8AC3E}">
        <p14:creationId xmlns:p14="http://schemas.microsoft.com/office/powerpoint/2010/main" val="23162046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67BFDE-9CAE-6AE6-6F7B-12AE4DA7A7B4}"/>
              </a:ext>
            </a:extLst>
          </p:cNvPr>
          <p:cNvSpPr>
            <a:spLocks noGrp="1"/>
          </p:cNvSpPr>
          <p:nvPr>
            <p:ph type="title"/>
          </p:nvPr>
        </p:nvSpPr>
        <p:spPr/>
        <p:txBody>
          <a:bodyPr/>
          <a:lstStyle/>
          <a:p>
            <a:r>
              <a:rPr kumimoji="1" lang="ja-JP" altLang="en-US" dirty="0"/>
              <a:t>　　カスタマーハラスメントとは</a:t>
            </a:r>
            <a:r>
              <a:rPr kumimoji="1" lang="en-US" altLang="ja-JP" dirty="0"/>
              <a:t>(2)</a:t>
            </a:r>
            <a:endParaRPr kumimoji="1" lang="ja-JP" altLang="en-US" dirty="0"/>
          </a:p>
        </p:txBody>
      </p:sp>
      <p:sp>
        <p:nvSpPr>
          <p:cNvPr id="3" name="コンテンツ プレースホルダー 2">
            <a:extLst>
              <a:ext uri="{FF2B5EF4-FFF2-40B4-BE49-F238E27FC236}">
                <a16:creationId xmlns:a16="http://schemas.microsoft.com/office/drawing/2014/main" id="{25D16F18-9456-25F7-57A5-ED49439C63FD}"/>
              </a:ext>
            </a:extLst>
          </p:cNvPr>
          <p:cNvSpPr>
            <a:spLocks noGrp="1"/>
          </p:cNvSpPr>
          <p:nvPr>
            <p:ph idx="1"/>
          </p:nvPr>
        </p:nvSpPr>
        <p:spPr/>
        <p:txBody>
          <a:bodyPr/>
          <a:lstStyle/>
          <a:p>
            <a:pPr marL="0" indent="0">
              <a:buNone/>
            </a:pPr>
            <a:r>
              <a:rPr kumimoji="1" lang="en-US" altLang="ja-JP" dirty="0"/>
              <a:t>【</a:t>
            </a:r>
            <a:r>
              <a:rPr kumimoji="1" lang="ja-JP" altLang="en-US" dirty="0"/>
              <a:t>前提</a:t>
            </a:r>
            <a:r>
              <a:rPr kumimoji="1" lang="en-US" altLang="ja-JP" dirty="0"/>
              <a:t>】</a:t>
            </a:r>
          </a:p>
          <a:p>
            <a:pPr marL="0" indent="0">
              <a:buNone/>
            </a:pPr>
            <a:r>
              <a:rPr lang="ja-JP" altLang="en-US" dirty="0"/>
              <a:t>顧客からのクレームや要求がすべてカスタマーハラスメントではない</a:t>
            </a:r>
            <a:endParaRPr lang="en-US" altLang="ja-JP" dirty="0"/>
          </a:p>
          <a:p>
            <a:pPr marL="0" indent="0">
              <a:buNone/>
            </a:pPr>
            <a:endParaRPr kumimoji="1" lang="en-US" altLang="ja-JP" dirty="0"/>
          </a:p>
          <a:p>
            <a:pPr marL="0" indent="0">
              <a:buNone/>
            </a:pPr>
            <a:r>
              <a:rPr lang="en-US" altLang="ja-JP" dirty="0"/>
              <a:t>【</a:t>
            </a:r>
            <a:r>
              <a:rPr lang="ja-JP" altLang="en-US" dirty="0"/>
              <a:t>カスハラに該当する条件</a:t>
            </a:r>
            <a:r>
              <a:rPr lang="en-US" altLang="ja-JP" dirty="0"/>
              <a:t>】</a:t>
            </a:r>
          </a:p>
          <a:p>
            <a:pPr marL="514350" indent="-514350">
              <a:buFont typeface="+mj-ea"/>
              <a:buAutoNum type="circleNumDbPlain"/>
            </a:pPr>
            <a:r>
              <a:rPr kumimoji="1" lang="ja-JP" altLang="en-US" dirty="0"/>
              <a:t>要求内容が著しく妥当性を欠く場合</a:t>
            </a:r>
            <a:endParaRPr kumimoji="1" lang="en-US" altLang="ja-JP" dirty="0"/>
          </a:p>
          <a:p>
            <a:pPr marL="514350" indent="-514350">
              <a:buFont typeface="+mj-ea"/>
              <a:buAutoNum type="circleNumDbPlain"/>
            </a:pPr>
            <a:r>
              <a:rPr lang="ja-JP" altLang="en-US" dirty="0"/>
              <a:t>要求実現のための手段・態様の悪質性が高い場合</a:t>
            </a:r>
            <a:endParaRPr lang="en-US" altLang="ja-JP" dirty="0"/>
          </a:p>
          <a:p>
            <a:pPr marL="514350" indent="-514350">
              <a:buFont typeface="+mj-ea"/>
              <a:buAutoNum type="circleNumDbPlain"/>
            </a:pPr>
            <a:r>
              <a:rPr kumimoji="1" lang="ja-JP" altLang="en-US" dirty="0"/>
              <a:t>労働者が就業する上で看過できない程度の支障が生じること</a:t>
            </a:r>
            <a:endParaRPr kumimoji="1" lang="en-US" altLang="ja-JP" dirty="0"/>
          </a:p>
          <a:p>
            <a:pPr marL="0" indent="0">
              <a:buNone/>
            </a:pPr>
            <a:endParaRPr kumimoji="1" lang="en-US" altLang="ja-JP" dirty="0"/>
          </a:p>
          <a:p>
            <a:pPr marL="0" indent="0">
              <a:buNone/>
            </a:pPr>
            <a:endParaRPr kumimoji="1" lang="ja-JP" altLang="en-US" dirty="0"/>
          </a:p>
        </p:txBody>
      </p:sp>
      <p:sp>
        <p:nvSpPr>
          <p:cNvPr id="4" name="フッター プレースホルダー 3">
            <a:extLst>
              <a:ext uri="{FF2B5EF4-FFF2-40B4-BE49-F238E27FC236}">
                <a16:creationId xmlns:a16="http://schemas.microsoft.com/office/drawing/2014/main" id="{914EA056-A2CD-6A2D-3184-E3038D924531}"/>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
        <p:nvSpPr>
          <p:cNvPr id="5" name="四角形: 角を丸くする 4">
            <a:extLst>
              <a:ext uri="{FF2B5EF4-FFF2-40B4-BE49-F238E27FC236}">
                <a16:creationId xmlns:a16="http://schemas.microsoft.com/office/drawing/2014/main" id="{44F6E80E-AC60-7A49-03D7-049C5B39D547}"/>
              </a:ext>
            </a:extLst>
          </p:cNvPr>
          <p:cNvSpPr/>
          <p:nvPr/>
        </p:nvSpPr>
        <p:spPr>
          <a:xfrm>
            <a:off x="554182" y="3306618"/>
            <a:ext cx="7961168" cy="1413164"/>
          </a:xfrm>
          <a:prstGeom prst="roundRect">
            <a:avLst/>
          </a:prstGeom>
          <a:noFill/>
          <a:ln w="3810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kumimoji="1" lang="ja-JP" altLang="en-US"/>
          </a:p>
        </p:txBody>
      </p:sp>
      <p:sp>
        <p:nvSpPr>
          <p:cNvPr id="6" name="吹き出し: 角を丸めた四角形 5">
            <a:extLst>
              <a:ext uri="{FF2B5EF4-FFF2-40B4-BE49-F238E27FC236}">
                <a16:creationId xmlns:a16="http://schemas.microsoft.com/office/drawing/2014/main" id="{D076D224-AF13-17FA-E839-688BAFE70599}"/>
              </a:ext>
            </a:extLst>
          </p:cNvPr>
          <p:cNvSpPr/>
          <p:nvPr/>
        </p:nvSpPr>
        <p:spPr>
          <a:xfrm>
            <a:off x="5412509" y="1893455"/>
            <a:ext cx="3102841" cy="1121610"/>
          </a:xfrm>
          <a:prstGeom prst="wedgeRoundRectCallout">
            <a:avLst>
              <a:gd name="adj1" fmla="val -43456"/>
              <a:gd name="adj2" fmla="val 74852"/>
              <a:gd name="adj3" fmla="val 16667"/>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ja-JP" altLang="en-US" sz="2800" dirty="0"/>
              <a:t>①②はどちらか、または両方</a:t>
            </a:r>
          </a:p>
        </p:txBody>
      </p:sp>
    </p:spTree>
    <p:extLst>
      <p:ext uri="{BB962C8B-B14F-4D97-AF65-F5344CB8AC3E}">
        <p14:creationId xmlns:p14="http://schemas.microsoft.com/office/powerpoint/2010/main" val="27632576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CC59DE-8780-9483-6ADD-1B636C01BCB5}"/>
              </a:ext>
            </a:extLst>
          </p:cNvPr>
          <p:cNvSpPr>
            <a:spLocks noGrp="1"/>
          </p:cNvSpPr>
          <p:nvPr>
            <p:ph type="title"/>
          </p:nvPr>
        </p:nvSpPr>
        <p:spPr/>
        <p:txBody>
          <a:bodyPr/>
          <a:lstStyle/>
          <a:p>
            <a:r>
              <a:rPr kumimoji="1" lang="ja-JP" altLang="en-US" dirty="0"/>
              <a:t>　　カスタマーハラスメントの例</a:t>
            </a:r>
          </a:p>
        </p:txBody>
      </p:sp>
      <p:sp>
        <p:nvSpPr>
          <p:cNvPr id="3" name="コンテンツ プレースホルダー 2">
            <a:extLst>
              <a:ext uri="{FF2B5EF4-FFF2-40B4-BE49-F238E27FC236}">
                <a16:creationId xmlns:a16="http://schemas.microsoft.com/office/drawing/2014/main" id="{E46DE683-6D37-C5DE-E66E-49096018B182}"/>
              </a:ext>
            </a:extLst>
          </p:cNvPr>
          <p:cNvSpPr>
            <a:spLocks noGrp="1"/>
          </p:cNvSpPr>
          <p:nvPr>
            <p:ph idx="1"/>
          </p:nvPr>
        </p:nvSpPr>
        <p:spPr/>
        <p:txBody>
          <a:bodyPr/>
          <a:lstStyle/>
          <a:p>
            <a:r>
              <a:rPr kumimoji="1" lang="ja-JP" altLang="en-US" dirty="0"/>
              <a:t>要求内容が妥当性を欠く場合</a:t>
            </a:r>
            <a:endParaRPr kumimoji="1" lang="en-US" altLang="ja-JP" dirty="0"/>
          </a:p>
          <a:p>
            <a:pPr lvl="1"/>
            <a:r>
              <a:rPr kumimoji="1" lang="ja-JP" altLang="en-US" dirty="0"/>
              <a:t>商品・サービスに瑕疵・過失が認められない場合</a:t>
            </a:r>
            <a:endParaRPr kumimoji="1" lang="en-US" altLang="ja-JP" dirty="0"/>
          </a:p>
          <a:p>
            <a:pPr lvl="1"/>
            <a:r>
              <a:rPr lang="ja-JP" altLang="en-US" dirty="0"/>
              <a:t>要求の内容が、商品・サービスの内容と関係ない場合</a:t>
            </a:r>
            <a:endParaRPr lang="en-US" altLang="ja-JP" dirty="0"/>
          </a:p>
          <a:p>
            <a:r>
              <a:rPr kumimoji="1" lang="ja-JP" altLang="en-US" dirty="0"/>
              <a:t>要求実現のための手段・態様が悪質な場合</a:t>
            </a:r>
            <a:endParaRPr kumimoji="1" lang="en-US" altLang="ja-JP" dirty="0"/>
          </a:p>
          <a:p>
            <a:pPr marL="397800" lvl="1" indent="0">
              <a:buNone/>
            </a:pPr>
            <a:endParaRPr lang="en-US" altLang="ja-JP" dirty="0"/>
          </a:p>
        </p:txBody>
      </p:sp>
      <p:sp>
        <p:nvSpPr>
          <p:cNvPr id="4" name="フッター プレースホルダー 3">
            <a:extLst>
              <a:ext uri="{FF2B5EF4-FFF2-40B4-BE49-F238E27FC236}">
                <a16:creationId xmlns:a16="http://schemas.microsoft.com/office/drawing/2014/main" id="{DBF6BD5A-3741-EB72-65B2-7322C18545BB}"/>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
        <p:nvSpPr>
          <p:cNvPr id="5" name="テキスト ボックス 4">
            <a:extLst>
              <a:ext uri="{FF2B5EF4-FFF2-40B4-BE49-F238E27FC236}">
                <a16:creationId xmlns:a16="http://schemas.microsoft.com/office/drawing/2014/main" id="{EF52BE9F-BC55-C42C-32B5-4B93C88AED25}"/>
              </a:ext>
            </a:extLst>
          </p:cNvPr>
          <p:cNvSpPr txBox="1"/>
          <p:nvPr/>
        </p:nvSpPr>
        <p:spPr>
          <a:xfrm>
            <a:off x="840509" y="2641309"/>
            <a:ext cx="3934691" cy="2862322"/>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rtlCol="0">
            <a:spAutoFit/>
          </a:bodyPr>
          <a:lstStyle/>
          <a:p>
            <a:pPr marL="360000" lvl="1" indent="-285750">
              <a:buFont typeface="Wingdings" panose="05000000000000000000" pitchFamily="2" charset="2"/>
              <a:buChar char="p"/>
            </a:pPr>
            <a:r>
              <a:rPr lang="ja-JP" altLang="en-US" sz="2000" dirty="0"/>
              <a:t>身体的な攻撃（暴行・傷害）</a:t>
            </a:r>
            <a:endParaRPr lang="en-US" altLang="ja-JP" sz="2000" dirty="0"/>
          </a:p>
          <a:p>
            <a:pPr marL="360000" lvl="1" indent="-285750">
              <a:buFont typeface="Wingdings" panose="05000000000000000000" pitchFamily="2" charset="2"/>
              <a:buChar char="p"/>
            </a:pPr>
            <a:r>
              <a:rPr kumimoji="1" lang="ja-JP" altLang="en-US" sz="2000" dirty="0"/>
              <a:t>精神的な攻撃（脅迫・中傷・名誉毀損・侮辱・暴言）</a:t>
            </a:r>
            <a:endParaRPr kumimoji="1" lang="en-US" altLang="ja-JP" sz="2000" dirty="0"/>
          </a:p>
          <a:p>
            <a:pPr marL="360000" lvl="1" indent="-285750">
              <a:buFont typeface="Wingdings" panose="05000000000000000000" pitchFamily="2" charset="2"/>
              <a:buChar char="p"/>
            </a:pPr>
            <a:r>
              <a:rPr lang="ja-JP" altLang="en-US" sz="2000" dirty="0"/>
              <a:t>威圧的な言動</a:t>
            </a:r>
            <a:endParaRPr lang="en-US" altLang="ja-JP" sz="2000" dirty="0"/>
          </a:p>
          <a:p>
            <a:pPr marL="360000" lvl="1" indent="-285750">
              <a:buFont typeface="Wingdings" panose="05000000000000000000" pitchFamily="2" charset="2"/>
              <a:buChar char="p"/>
            </a:pPr>
            <a:r>
              <a:rPr kumimoji="1" lang="ja-JP" altLang="en-US" sz="2000" dirty="0"/>
              <a:t>土下座の要求</a:t>
            </a:r>
            <a:endParaRPr kumimoji="1" lang="en-US" altLang="ja-JP" sz="2000" dirty="0"/>
          </a:p>
          <a:p>
            <a:pPr marL="360000" lvl="1" indent="-285750">
              <a:buFont typeface="Wingdings" panose="05000000000000000000" pitchFamily="2" charset="2"/>
              <a:buChar char="p"/>
            </a:pPr>
            <a:r>
              <a:rPr lang="ja-JP" altLang="en-US" sz="2000" dirty="0"/>
              <a:t>不退去・居座り・換金</a:t>
            </a:r>
            <a:endParaRPr lang="en-US" altLang="ja-JP" sz="2000" dirty="0"/>
          </a:p>
          <a:p>
            <a:pPr marL="360000" lvl="1" indent="-285750">
              <a:buFont typeface="Wingdings" panose="05000000000000000000" pitchFamily="2" charset="2"/>
              <a:buChar char="p"/>
            </a:pPr>
            <a:r>
              <a:rPr kumimoji="1" lang="ja-JP" altLang="en-US" sz="2000" dirty="0"/>
              <a:t>差別的な言動</a:t>
            </a:r>
            <a:endParaRPr kumimoji="1" lang="en-US" altLang="ja-JP" sz="2000" dirty="0"/>
          </a:p>
          <a:p>
            <a:pPr marL="360000" lvl="1" indent="-285750">
              <a:buFont typeface="Wingdings" panose="05000000000000000000" pitchFamily="2" charset="2"/>
              <a:buChar char="p"/>
            </a:pPr>
            <a:r>
              <a:rPr lang="ja-JP" altLang="en-US" sz="2000" dirty="0"/>
              <a:t>性的な言動</a:t>
            </a:r>
            <a:endParaRPr lang="en-US" altLang="ja-JP" sz="2000" dirty="0"/>
          </a:p>
          <a:p>
            <a:pPr marL="360000" lvl="1" indent="-285750">
              <a:buFont typeface="Wingdings" panose="05000000000000000000" pitchFamily="2" charset="2"/>
              <a:buChar char="p"/>
            </a:pPr>
            <a:r>
              <a:rPr kumimoji="1" lang="ja-JP" altLang="en-US" sz="2000" dirty="0"/>
              <a:t>従業員個人への攻撃・要求</a:t>
            </a:r>
            <a:endParaRPr kumimoji="1" lang="en-US" altLang="ja-JP" sz="2000" dirty="0"/>
          </a:p>
        </p:txBody>
      </p:sp>
      <p:sp>
        <p:nvSpPr>
          <p:cNvPr id="6" name="テキスト ボックス 5">
            <a:extLst>
              <a:ext uri="{FF2B5EF4-FFF2-40B4-BE49-F238E27FC236}">
                <a16:creationId xmlns:a16="http://schemas.microsoft.com/office/drawing/2014/main" id="{1A116039-59AD-2BD2-A1D8-E43E905BF2E6}"/>
              </a:ext>
            </a:extLst>
          </p:cNvPr>
          <p:cNvSpPr txBox="1"/>
          <p:nvPr/>
        </p:nvSpPr>
        <p:spPr>
          <a:xfrm>
            <a:off x="5291859" y="2617927"/>
            <a:ext cx="3223491" cy="1015663"/>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rtlCol="0">
            <a:spAutoFit/>
          </a:bodyPr>
          <a:lstStyle/>
          <a:p>
            <a:pPr marL="360000" lvl="1" indent="-285750">
              <a:buFont typeface="Wingdings" panose="05000000000000000000" pitchFamily="2" charset="2"/>
              <a:buChar char="p"/>
            </a:pPr>
            <a:r>
              <a:rPr kumimoji="1" lang="ja-JP" altLang="en-US" sz="2000" dirty="0"/>
              <a:t>商品交換の要求</a:t>
            </a:r>
            <a:endParaRPr kumimoji="1" lang="en-US" altLang="ja-JP" sz="2000" dirty="0"/>
          </a:p>
          <a:p>
            <a:pPr marL="360000" lvl="1" indent="-285750">
              <a:buFont typeface="Wingdings" panose="05000000000000000000" pitchFamily="2" charset="2"/>
              <a:buChar char="p"/>
            </a:pPr>
            <a:r>
              <a:rPr kumimoji="1" lang="ja-JP" altLang="en-US" sz="2000" dirty="0"/>
              <a:t>金銭補償の要求</a:t>
            </a:r>
            <a:endParaRPr kumimoji="1" lang="en-US" altLang="ja-JP" sz="2000" dirty="0"/>
          </a:p>
          <a:p>
            <a:pPr marL="360000" lvl="1" indent="-285750">
              <a:buFont typeface="Wingdings" panose="05000000000000000000" pitchFamily="2" charset="2"/>
              <a:buChar char="p"/>
            </a:pPr>
            <a:r>
              <a:rPr kumimoji="1" lang="ja-JP" altLang="en-US" sz="2000" dirty="0"/>
              <a:t>謝罪の要求</a:t>
            </a:r>
            <a:endParaRPr kumimoji="1" lang="en-US" altLang="ja-JP" sz="2000" dirty="0"/>
          </a:p>
        </p:txBody>
      </p:sp>
      <p:sp>
        <p:nvSpPr>
          <p:cNvPr id="7" name="テキスト ボックス 6">
            <a:extLst>
              <a:ext uri="{FF2B5EF4-FFF2-40B4-BE49-F238E27FC236}">
                <a16:creationId xmlns:a16="http://schemas.microsoft.com/office/drawing/2014/main" id="{372DE046-1C2A-D0A0-1FF6-1949CCA4727B}"/>
              </a:ext>
            </a:extLst>
          </p:cNvPr>
          <p:cNvSpPr txBox="1"/>
          <p:nvPr/>
        </p:nvSpPr>
        <p:spPr>
          <a:xfrm>
            <a:off x="992909" y="5620326"/>
            <a:ext cx="3629890" cy="646331"/>
          </a:xfrm>
          <a:prstGeom prst="rect">
            <a:avLst/>
          </a:prstGeom>
          <a:noFill/>
        </p:spPr>
        <p:txBody>
          <a:bodyPr wrap="square" rtlCol="0">
            <a:spAutoFit/>
          </a:bodyPr>
          <a:lstStyle/>
          <a:p>
            <a:r>
              <a:rPr kumimoji="1" lang="ja-JP" altLang="en-US" dirty="0"/>
              <a:t>要求内容がどのようなものでも</a:t>
            </a:r>
            <a:endParaRPr kumimoji="1" lang="en-US" altLang="ja-JP" dirty="0"/>
          </a:p>
          <a:p>
            <a:r>
              <a:rPr kumimoji="1" lang="ja-JP" altLang="en-US" dirty="0"/>
              <a:t>悪質性が高い</a:t>
            </a:r>
          </a:p>
        </p:txBody>
      </p:sp>
      <p:sp>
        <p:nvSpPr>
          <p:cNvPr id="8" name="テキスト ボックス 7">
            <a:extLst>
              <a:ext uri="{FF2B5EF4-FFF2-40B4-BE49-F238E27FC236}">
                <a16:creationId xmlns:a16="http://schemas.microsoft.com/office/drawing/2014/main" id="{9F7A12F5-C0D4-6E3E-F533-8E383862B411}"/>
              </a:ext>
            </a:extLst>
          </p:cNvPr>
          <p:cNvSpPr txBox="1"/>
          <p:nvPr/>
        </p:nvSpPr>
        <p:spPr>
          <a:xfrm>
            <a:off x="5291859" y="3812978"/>
            <a:ext cx="3223491" cy="646331"/>
          </a:xfrm>
          <a:prstGeom prst="rect">
            <a:avLst/>
          </a:prstGeom>
          <a:noFill/>
        </p:spPr>
        <p:txBody>
          <a:bodyPr wrap="square" rtlCol="0">
            <a:spAutoFit/>
          </a:bodyPr>
          <a:lstStyle/>
          <a:p>
            <a:r>
              <a:rPr kumimoji="1" lang="ja-JP" altLang="en-US" dirty="0"/>
              <a:t>要求内容によっては悪質と</a:t>
            </a:r>
            <a:endParaRPr kumimoji="1" lang="en-US" altLang="ja-JP" dirty="0"/>
          </a:p>
          <a:p>
            <a:r>
              <a:rPr kumimoji="1" lang="ja-JP" altLang="en-US" dirty="0"/>
              <a:t>言えない</a:t>
            </a:r>
          </a:p>
        </p:txBody>
      </p:sp>
    </p:spTree>
    <p:extLst>
      <p:ext uri="{BB962C8B-B14F-4D97-AF65-F5344CB8AC3E}">
        <p14:creationId xmlns:p14="http://schemas.microsoft.com/office/powerpoint/2010/main" val="28192225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3A1AF3-162C-8E52-026F-9E035CB4E64C}"/>
              </a:ext>
            </a:extLst>
          </p:cNvPr>
          <p:cNvSpPr>
            <a:spLocks noGrp="1"/>
          </p:cNvSpPr>
          <p:nvPr>
            <p:ph type="title"/>
          </p:nvPr>
        </p:nvSpPr>
        <p:spPr/>
        <p:txBody>
          <a:bodyPr/>
          <a:lstStyle/>
          <a:p>
            <a:r>
              <a:rPr kumimoji="1" lang="ja-JP" altLang="en-US" dirty="0"/>
              <a:t>　　カスタマーハラスメントに対処する取組み</a:t>
            </a:r>
          </a:p>
        </p:txBody>
      </p:sp>
      <p:sp>
        <p:nvSpPr>
          <p:cNvPr id="3" name="コンテンツ プレースホルダー 2">
            <a:extLst>
              <a:ext uri="{FF2B5EF4-FFF2-40B4-BE49-F238E27FC236}">
                <a16:creationId xmlns:a16="http://schemas.microsoft.com/office/drawing/2014/main" id="{250719D0-4F9D-B5FC-824B-9AF8EF959698}"/>
              </a:ext>
            </a:extLst>
          </p:cNvPr>
          <p:cNvSpPr>
            <a:spLocks noGrp="1"/>
          </p:cNvSpPr>
          <p:nvPr>
            <p:ph idx="1"/>
          </p:nvPr>
        </p:nvSpPr>
        <p:spPr>
          <a:xfrm>
            <a:off x="628649" y="972590"/>
            <a:ext cx="7886701" cy="5204373"/>
          </a:xfrm>
        </p:spPr>
        <p:txBody>
          <a:bodyPr>
            <a:normAutofit/>
          </a:bodyPr>
          <a:lstStyle/>
          <a:p>
            <a:r>
              <a:rPr kumimoji="1" lang="ja-JP" altLang="en-US" dirty="0"/>
              <a:t>カスハラを想定した事前の準備</a:t>
            </a:r>
          </a:p>
          <a:p>
            <a:pPr marL="855000" lvl="1" indent="-457200">
              <a:buFont typeface="+mj-ea"/>
              <a:buAutoNum type="circleNumDbPlain"/>
            </a:pPr>
            <a:r>
              <a:rPr kumimoji="1" lang="ja-JP" altLang="en-US" dirty="0"/>
              <a:t>事業主の基本方針・基本姿勢の明確化、従業員への周知・啓発</a:t>
            </a:r>
          </a:p>
          <a:p>
            <a:pPr marL="855000" lvl="1" indent="-457200">
              <a:buFont typeface="+mj-ea"/>
              <a:buAutoNum type="circleNumDbPlain"/>
            </a:pPr>
            <a:r>
              <a:rPr kumimoji="1" lang="ja-JP" altLang="en-US" dirty="0"/>
              <a:t>従業員（被害者）のための相談対応体制の整備</a:t>
            </a:r>
          </a:p>
          <a:p>
            <a:pPr marL="855000" lvl="1" indent="-457200">
              <a:buFont typeface="+mj-ea"/>
              <a:buAutoNum type="circleNumDbPlain"/>
            </a:pPr>
            <a:r>
              <a:rPr kumimoji="1" lang="ja-JP" altLang="en-US" dirty="0"/>
              <a:t>対応方法、手順の策定</a:t>
            </a:r>
          </a:p>
          <a:p>
            <a:pPr marL="855000" lvl="1" indent="-457200">
              <a:buFont typeface="+mj-ea"/>
              <a:buAutoNum type="circleNumDbPlain"/>
            </a:pPr>
            <a:r>
              <a:rPr kumimoji="1" lang="ja-JP" altLang="en-US" dirty="0"/>
              <a:t>社内対応ルールの従業員等への教育・研修</a:t>
            </a:r>
          </a:p>
          <a:p>
            <a:r>
              <a:rPr kumimoji="1" lang="ja-JP" altLang="en-US" dirty="0"/>
              <a:t>カスハラが実際に起こった際の対応</a:t>
            </a:r>
          </a:p>
          <a:p>
            <a:pPr marL="855000" lvl="1" indent="-457200">
              <a:buFont typeface="+mj-ea"/>
              <a:buAutoNum type="circleNumDbPlain" startAt="5"/>
            </a:pPr>
            <a:r>
              <a:rPr kumimoji="1" lang="ja-JP" altLang="en-US" dirty="0"/>
              <a:t>事実関係の正確な確認と事案への対応</a:t>
            </a:r>
          </a:p>
          <a:p>
            <a:pPr marL="855000" lvl="1" indent="-457200">
              <a:buFont typeface="+mj-ea"/>
              <a:buAutoNum type="circleNumDbPlain" startAt="5"/>
            </a:pPr>
            <a:r>
              <a:rPr kumimoji="1" lang="ja-JP" altLang="en-US" dirty="0"/>
              <a:t>従業員への配慮の措置</a:t>
            </a:r>
          </a:p>
          <a:p>
            <a:pPr marL="855000" lvl="1" indent="-457200">
              <a:buFont typeface="+mj-ea"/>
              <a:buAutoNum type="circleNumDbPlain" startAt="5"/>
            </a:pPr>
            <a:r>
              <a:rPr kumimoji="1" lang="ja-JP" altLang="en-US" dirty="0"/>
              <a:t>再発防止のための取組</a:t>
            </a:r>
          </a:p>
          <a:p>
            <a:r>
              <a:rPr kumimoji="1" lang="ja-JP" altLang="en-US" dirty="0"/>
              <a:t>①～⑦までの措置と併せて講ずべき措置</a:t>
            </a:r>
            <a:endParaRPr kumimoji="1" lang="en-US" altLang="ja-JP" dirty="0"/>
          </a:p>
          <a:p>
            <a:pPr marL="855000" lvl="1" indent="-457200">
              <a:buFont typeface="+mj-ea"/>
              <a:buAutoNum type="circleNumDbPlain" startAt="8"/>
            </a:pPr>
            <a:r>
              <a:rPr lang="ja-JP" altLang="en-US" dirty="0"/>
              <a:t>カスハラについて相談したことで、解雇その他不利益な取り扱いをされない旨を定め、労働者に周知する</a:t>
            </a:r>
            <a:endParaRPr kumimoji="1" lang="en-US" altLang="ja-JP" dirty="0"/>
          </a:p>
          <a:p>
            <a:endParaRPr kumimoji="1" lang="ja-JP" altLang="en-US" dirty="0"/>
          </a:p>
        </p:txBody>
      </p:sp>
      <p:sp>
        <p:nvSpPr>
          <p:cNvPr id="4" name="フッター プレースホルダー 3">
            <a:extLst>
              <a:ext uri="{FF2B5EF4-FFF2-40B4-BE49-F238E27FC236}">
                <a16:creationId xmlns:a16="http://schemas.microsoft.com/office/drawing/2014/main" id="{C5B0C603-E3FD-711E-4311-6E429E61E878}"/>
              </a:ext>
            </a:extLst>
          </p:cNvPr>
          <p:cNvSpPr>
            <a:spLocks noGrp="1"/>
          </p:cNvSpPr>
          <p:nvPr>
            <p:ph type="ftr" sz="quarter" idx="11"/>
          </p:nvPr>
        </p:nvSpPr>
        <p:spPr/>
        <p:txBody>
          <a:bodyPr/>
          <a:lstStyle/>
          <a:p>
            <a:pPr algn="l"/>
            <a:r>
              <a:rPr kumimoji="1" lang="en-US" altLang="ja-JP" dirty="0"/>
              <a:t>©SRC</a:t>
            </a:r>
            <a:r>
              <a:rPr kumimoji="1" lang="ja-JP" altLang="en-US" dirty="0"/>
              <a:t>ハラスメント防止センター　李怜香</a:t>
            </a:r>
          </a:p>
        </p:txBody>
      </p:sp>
    </p:spTree>
    <p:extLst>
      <p:ext uri="{BB962C8B-B14F-4D97-AF65-F5344CB8AC3E}">
        <p14:creationId xmlns:p14="http://schemas.microsoft.com/office/powerpoint/2010/main" val="14621167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29" name="Rectangle 2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F0302020204030204"/>
              <a:ea typeface="+mn-ea"/>
              <a:cs typeface="+mn-cs"/>
            </a:endParaRPr>
          </a:p>
        </p:txBody>
      </p:sp>
      <p:sp>
        <p:nvSpPr>
          <p:cNvPr id="3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3" name="Oval 3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7350" y="2099696"/>
            <a:ext cx="1456680"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5" name="Arc 3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836384" y="1866059"/>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タイトル 5">
            <a:extLst>
              <a:ext uri="{FF2B5EF4-FFF2-40B4-BE49-F238E27FC236}">
                <a16:creationId xmlns:a16="http://schemas.microsoft.com/office/drawing/2014/main" id="{B52E3350-ED0C-46D0-93AE-931C35A3F782}"/>
              </a:ext>
            </a:extLst>
          </p:cNvPr>
          <p:cNvSpPr>
            <a:spLocks noGrp="1"/>
          </p:cNvSpPr>
          <p:nvPr>
            <p:ph type="title"/>
          </p:nvPr>
        </p:nvSpPr>
        <p:spPr>
          <a:xfrm>
            <a:off x="3028950" y="1939159"/>
            <a:ext cx="5733470" cy="2751086"/>
          </a:xfrm>
        </p:spPr>
        <p:txBody>
          <a:bodyPr vert="horz" lIns="91440" tIns="45720" rIns="91440" bIns="45720" rtlCol="0" anchor="b">
            <a:normAutofit/>
          </a:bodyPr>
          <a:lstStyle/>
          <a:p>
            <a:pPr algn="r"/>
            <a:r>
              <a:rPr kumimoji="1" lang="ja-JP" altLang="en-US" kern="1200" dirty="0">
                <a:solidFill>
                  <a:schemeClr val="tx1"/>
                </a:solidFill>
                <a:latin typeface="+mj-lt"/>
                <a:ea typeface="+mj-ea"/>
                <a:cs typeface="+mj-cs"/>
              </a:rPr>
              <a:t>ハラスメントを防止するために</a:t>
            </a:r>
          </a:p>
        </p:txBody>
      </p:sp>
      <p:sp>
        <p:nvSpPr>
          <p:cNvPr id="7" name="テキスト プレースホルダー 6">
            <a:extLst>
              <a:ext uri="{FF2B5EF4-FFF2-40B4-BE49-F238E27FC236}">
                <a16:creationId xmlns:a16="http://schemas.microsoft.com/office/drawing/2014/main" id="{F67D9885-26E0-4759-BB81-86E31AF0D943}"/>
              </a:ext>
            </a:extLst>
          </p:cNvPr>
          <p:cNvSpPr>
            <a:spLocks noGrp="1"/>
          </p:cNvSpPr>
          <p:nvPr>
            <p:ph type="body" idx="1"/>
          </p:nvPr>
        </p:nvSpPr>
        <p:spPr>
          <a:xfrm>
            <a:off x="3028950" y="4782320"/>
            <a:ext cx="5733470" cy="1329443"/>
          </a:xfrm>
        </p:spPr>
        <p:txBody>
          <a:bodyPr vert="horz" lIns="91440" tIns="45720" rIns="91440" bIns="45720" rtlCol="0">
            <a:normAutofit/>
          </a:bodyPr>
          <a:lstStyle/>
          <a:p>
            <a:pPr algn="r"/>
            <a:endParaRPr kumimoji="1" lang="en-US" altLang="ja-JP" sz="2200" kern="1200">
              <a:solidFill>
                <a:schemeClr val="tx1"/>
              </a:solidFill>
              <a:latin typeface="+mn-lt"/>
              <a:ea typeface="+mn-ea"/>
              <a:cs typeface="+mn-cs"/>
            </a:endParaRPr>
          </a:p>
        </p:txBody>
      </p:sp>
    </p:spTree>
    <p:extLst>
      <p:ext uri="{BB962C8B-B14F-4D97-AF65-F5344CB8AC3E}">
        <p14:creationId xmlns:p14="http://schemas.microsoft.com/office/powerpoint/2010/main" val="13799043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DCA024-29BF-4435-9A9D-A67B55CFAD1A}"/>
              </a:ext>
            </a:extLst>
          </p:cNvPr>
          <p:cNvSpPr>
            <a:spLocks noGrp="1"/>
          </p:cNvSpPr>
          <p:nvPr>
            <p:ph type="title"/>
          </p:nvPr>
        </p:nvSpPr>
        <p:spPr/>
        <p:txBody>
          <a:bodyPr/>
          <a:lstStyle/>
          <a:p>
            <a:r>
              <a:rPr lang="ja-JP" altLang="en-US"/>
              <a:t>　　セクハラの加害者にならないために</a:t>
            </a:r>
          </a:p>
        </p:txBody>
      </p:sp>
      <p:sp>
        <p:nvSpPr>
          <p:cNvPr id="3" name="コンテンツ プレースホルダー 2">
            <a:extLst>
              <a:ext uri="{FF2B5EF4-FFF2-40B4-BE49-F238E27FC236}">
                <a16:creationId xmlns:a16="http://schemas.microsoft.com/office/drawing/2014/main" id="{CC13D350-398B-4B4B-9BBC-14919682F445}"/>
              </a:ext>
            </a:extLst>
          </p:cNvPr>
          <p:cNvSpPr>
            <a:spLocks noGrp="1"/>
          </p:cNvSpPr>
          <p:nvPr>
            <p:ph idx="1"/>
          </p:nvPr>
        </p:nvSpPr>
        <p:spPr>
          <a:xfrm>
            <a:off x="628650" y="972590"/>
            <a:ext cx="7886700" cy="5520283"/>
          </a:xfrm>
        </p:spPr>
        <p:txBody>
          <a:bodyPr>
            <a:normAutofit fontScale="92500"/>
          </a:bodyPr>
          <a:lstStyle/>
          <a:p>
            <a:r>
              <a:rPr lang="ja-JP" altLang="en-US" sz="2400" b="0" i="0" u="none" strike="noStrike" baseline="0" dirty="0">
                <a:solidFill>
                  <a:srgbClr val="000000"/>
                </a:solidFill>
                <a:latin typeface="+mn-ea"/>
              </a:rPr>
              <a:t>親しさを表すつもりの言動であっても、本人の意図とは関係なく相手を不快にさせてしまう場合がある</a:t>
            </a:r>
          </a:p>
          <a:p>
            <a:r>
              <a:rPr lang="ja-JP" altLang="en-US" sz="2400" b="0" i="0" u="none" strike="noStrike" baseline="0" dirty="0">
                <a:solidFill>
                  <a:srgbClr val="000000"/>
                </a:solidFill>
                <a:latin typeface="+mn-ea"/>
              </a:rPr>
              <a:t>不快に感じるかどうかは個人差がある</a:t>
            </a:r>
          </a:p>
          <a:p>
            <a:r>
              <a:rPr lang="ja-JP" altLang="en-US" sz="2400" b="0" i="0" u="none" strike="noStrike" baseline="0" dirty="0">
                <a:solidFill>
                  <a:srgbClr val="000000"/>
                </a:solidFill>
                <a:latin typeface="+mn-ea"/>
              </a:rPr>
              <a:t>「この程度のことは相手も許容するだろう」という勝手な憶測をしない</a:t>
            </a:r>
          </a:p>
          <a:p>
            <a:r>
              <a:rPr lang="ja-JP" altLang="en-US" sz="2400" b="0" i="0" u="none" strike="noStrike" baseline="0" dirty="0">
                <a:solidFill>
                  <a:srgbClr val="000000"/>
                </a:solidFill>
                <a:latin typeface="+mn-ea"/>
              </a:rPr>
              <a:t>「相手との良好な人間関係ができている」という勝手な思い込みに注意する</a:t>
            </a:r>
          </a:p>
          <a:p>
            <a:r>
              <a:rPr lang="ja-JP" altLang="en-US" sz="2400" dirty="0">
                <a:solidFill>
                  <a:srgbClr val="000000"/>
                </a:solidFill>
                <a:latin typeface="+mn-ea"/>
              </a:rPr>
              <a:t>相手が拒否し、または嫌がっていることが分かった場合は、同じ言動を繰り返さない</a:t>
            </a:r>
          </a:p>
          <a:p>
            <a:r>
              <a:rPr lang="ja-JP" altLang="en-US" sz="2400" b="0" i="0" u="none" strike="noStrike" baseline="0" dirty="0">
                <a:solidFill>
                  <a:srgbClr val="000000"/>
                </a:solidFill>
                <a:latin typeface="+mn-ea"/>
              </a:rPr>
              <a:t>セクシュアルハラスメントであるかどうかについて、相手からいつも意思表示があるとは限らないことに注意する</a:t>
            </a:r>
            <a:endParaRPr lang="en-US" altLang="ja-JP" sz="2400" b="0" i="0" u="none" strike="noStrike" baseline="0" dirty="0">
              <a:solidFill>
                <a:srgbClr val="000000"/>
              </a:solidFill>
              <a:latin typeface="+mn-ea"/>
            </a:endParaRPr>
          </a:p>
        </p:txBody>
      </p:sp>
      <p:sp>
        <p:nvSpPr>
          <p:cNvPr id="4" name="フッター プレースホルダー 3">
            <a:extLst>
              <a:ext uri="{FF2B5EF4-FFF2-40B4-BE49-F238E27FC236}">
                <a16:creationId xmlns:a16="http://schemas.microsoft.com/office/drawing/2014/main" id="{64A99FB7-B171-403D-8BF8-9A102920A781}"/>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52525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29">
            <a:extLst>
              <a:ext uri="{FF2B5EF4-FFF2-40B4-BE49-F238E27FC236}">
                <a16:creationId xmlns:a16="http://schemas.microsoft.com/office/drawing/2014/main" id="{639AEB6A-9928-A446-C10D-2B15A3412F4C}"/>
              </a:ext>
            </a:extLst>
          </p:cNvPr>
          <p:cNvGrpSpPr/>
          <p:nvPr/>
        </p:nvGrpSpPr>
        <p:grpSpPr>
          <a:xfrm>
            <a:off x="-135363" y="6007431"/>
            <a:ext cx="9655257" cy="927480"/>
            <a:chOff x="0" y="0"/>
            <a:chExt cx="3985243" cy="214678"/>
          </a:xfrm>
        </p:grpSpPr>
        <p:sp>
          <p:nvSpPr>
            <p:cNvPr id="66" name="Freeform 30">
              <a:extLst>
                <a:ext uri="{FF2B5EF4-FFF2-40B4-BE49-F238E27FC236}">
                  <a16:creationId xmlns:a16="http://schemas.microsoft.com/office/drawing/2014/main" id="{A067FAB1-84F0-C899-5885-39F2BC8CE834}"/>
                </a:ext>
              </a:extLst>
            </p:cNvPr>
            <p:cNvSpPr/>
            <p:nvPr/>
          </p:nvSpPr>
          <p:spPr>
            <a:xfrm>
              <a:off x="0" y="0"/>
              <a:ext cx="3985243" cy="214678"/>
            </a:xfrm>
            <a:custGeom>
              <a:avLst/>
              <a:gdLst/>
              <a:ahLst/>
              <a:cxnLst/>
              <a:rect l="l" t="t" r="r" b="b"/>
              <a:pathLst>
                <a:path w="3985243" h="214678">
                  <a:moveTo>
                    <a:pt x="512" y="0"/>
                  </a:moveTo>
                  <a:lnTo>
                    <a:pt x="3984732" y="0"/>
                  </a:lnTo>
                  <a:cubicBezTo>
                    <a:pt x="3984867" y="0"/>
                    <a:pt x="3984997" y="54"/>
                    <a:pt x="3985093" y="150"/>
                  </a:cubicBezTo>
                  <a:cubicBezTo>
                    <a:pt x="3985189" y="246"/>
                    <a:pt x="3985243" y="376"/>
                    <a:pt x="3985243" y="512"/>
                  </a:cubicBezTo>
                  <a:lnTo>
                    <a:pt x="3985243" y="214166"/>
                  </a:lnTo>
                  <a:cubicBezTo>
                    <a:pt x="3985243" y="214302"/>
                    <a:pt x="3985189" y="214432"/>
                    <a:pt x="3985093" y="214528"/>
                  </a:cubicBezTo>
                  <a:cubicBezTo>
                    <a:pt x="3984997" y="214624"/>
                    <a:pt x="3984867" y="214678"/>
                    <a:pt x="3984732" y="214678"/>
                  </a:cubicBezTo>
                  <a:lnTo>
                    <a:pt x="512" y="214678"/>
                  </a:lnTo>
                  <a:cubicBezTo>
                    <a:pt x="229" y="214678"/>
                    <a:pt x="0" y="214449"/>
                    <a:pt x="0" y="214166"/>
                  </a:cubicBezTo>
                  <a:lnTo>
                    <a:pt x="0" y="512"/>
                  </a:lnTo>
                  <a:cubicBezTo>
                    <a:pt x="0" y="376"/>
                    <a:pt x="54" y="246"/>
                    <a:pt x="150" y="150"/>
                  </a:cubicBezTo>
                  <a:cubicBezTo>
                    <a:pt x="246" y="54"/>
                    <a:pt x="376" y="0"/>
                    <a:pt x="512" y="0"/>
                  </a:cubicBezTo>
                  <a:close/>
                </a:path>
              </a:pathLst>
            </a:custGeom>
            <a:solidFill>
              <a:srgbClr val="FFF8D9"/>
            </a:solidFill>
            <a:ln cap="sq">
              <a:noFill/>
              <a:prstDash val="solid"/>
              <a:miter/>
            </a:ln>
          </p:spPr>
          <p:txBody>
            <a:bodyPr/>
            <a:lstStyle/>
            <a:p>
              <a:pPr defTabSz="914400"/>
              <a:endParaRPr lang="ja-JP" altLang="en-US" sz="1600">
                <a:solidFill>
                  <a:prstClr val="black"/>
                </a:solidFill>
                <a:latin typeface="Calibri"/>
                <a:ea typeface="ＭＳ Ｐゴシック" panose="020B0600070205080204" pitchFamily="50" charset="-128"/>
              </a:endParaRPr>
            </a:p>
          </p:txBody>
        </p:sp>
        <p:sp>
          <p:nvSpPr>
            <p:cNvPr id="67" name="TextBox 31">
              <a:extLst>
                <a:ext uri="{FF2B5EF4-FFF2-40B4-BE49-F238E27FC236}">
                  <a16:creationId xmlns:a16="http://schemas.microsoft.com/office/drawing/2014/main" id="{13E0DB54-F164-3511-7914-ED74B1EF8A11}"/>
                </a:ext>
              </a:extLst>
            </p:cNvPr>
            <p:cNvSpPr txBox="1"/>
            <p:nvPr/>
          </p:nvSpPr>
          <p:spPr>
            <a:xfrm>
              <a:off x="0" y="-28575"/>
              <a:ext cx="3985243" cy="243253"/>
            </a:xfrm>
            <a:prstGeom prst="rect">
              <a:avLst/>
            </a:prstGeom>
          </p:spPr>
          <p:txBody>
            <a:bodyPr lIns="50800" tIns="50800" rIns="50800" bIns="50800" rtlCol="0" anchor="ctr"/>
            <a:lstStyle/>
            <a:p>
              <a:pPr algn="ctr" defTabSz="914400">
                <a:lnSpc>
                  <a:spcPts val="2659"/>
                </a:lnSpc>
                <a:spcBef>
                  <a:spcPct val="0"/>
                </a:spcBef>
                <a:defRPr/>
              </a:pPr>
              <a:endParaRPr sz="1600">
                <a:solidFill>
                  <a:prstClr val="black"/>
                </a:solidFill>
                <a:latin typeface="Calibri"/>
              </a:endParaRPr>
            </a:p>
          </p:txBody>
        </p:sp>
      </p:grpSp>
      <p:sp>
        <p:nvSpPr>
          <p:cNvPr id="8" name="AutoShape 8"/>
          <p:cNvSpPr/>
          <p:nvPr/>
        </p:nvSpPr>
        <p:spPr>
          <a:xfrm>
            <a:off x="442440" y="696768"/>
            <a:ext cx="8259120" cy="0"/>
          </a:xfrm>
          <a:prstGeom prst="line">
            <a:avLst/>
          </a:prstGeom>
          <a:ln w="28575" cap="flat">
            <a:solidFill>
              <a:srgbClr val="FF914D"/>
            </a:solidFill>
            <a:prstDash val="solid"/>
            <a:headEnd type="none" w="sm" len="sm"/>
            <a:tailEnd type="none" w="sm" len="sm"/>
          </a:ln>
        </p:spPr>
        <p:txBody>
          <a:bodyPr/>
          <a:lstStyle/>
          <a:p>
            <a:pPr>
              <a:defRPr/>
            </a:pPr>
            <a:endParaRPr lang="ja-JP" altLang="en-US" sz="900">
              <a:solidFill>
                <a:prstClr val="black"/>
              </a:solidFill>
              <a:latin typeface="Calibri"/>
              <a:ea typeface="ＭＳ Ｐゴシック" panose="020B0600070205080204" pitchFamily="50" charset="-128"/>
            </a:endParaRPr>
          </a:p>
        </p:txBody>
      </p:sp>
      <p:sp>
        <p:nvSpPr>
          <p:cNvPr id="11" name="TextBox 11"/>
          <p:cNvSpPr txBox="1"/>
          <p:nvPr/>
        </p:nvSpPr>
        <p:spPr>
          <a:xfrm>
            <a:off x="776046" y="246236"/>
            <a:ext cx="7415762" cy="273665"/>
          </a:xfrm>
          <a:prstGeom prst="rect">
            <a:avLst/>
          </a:prstGeom>
        </p:spPr>
        <p:txBody>
          <a:bodyPr lIns="0" tIns="0" rIns="0" bIns="0" rtlCol="0" anchor="t">
            <a:spAutoFit/>
          </a:bodyPr>
          <a:lstStyle/>
          <a:p>
            <a:pPr>
              <a:lnSpc>
                <a:spcPts val="2520"/>
              </a:lnSpc>
              <a:defRPr/>
            </a:pPr>
            <a:r>
              <a:rPr lang="en-US" altLang="ja-JP" b="1" spc="180" dirty="0">
                <a:solidFill>
                  <a:srgbClr val="FF914D"/>
                </a:solidFill>
                <a:latin typeface="BIZ UDPゴシック" panose="020B0400000000000000" pitchFamily="50" charset="-128"/>
                <a:ea typeface="BIZ UDPゴシック" panose="020B0400000000000000" pitchFamily="50" charset="-128"/>
                <a:cs typeface="ZEN角ゴシックNEW Heavy"/>
                <a:sym typeface="ZEN角ゴシックNEW Heavy"/>
              </a:rPr>
              <a:t>SRC</a:t>
            </a:r>
            <a:r>
              <a:rPr lang="ja-JP" altLang="en-US" b="1" spc="180" dirty="0">
                <a:solidFill>
                  <a:srgbClr val="FF914D"/>
                </a:solidFill>
                <a:latin typeface="BIZ UDPゴシック" panose="020B0400000000000000" pitchFamily="50" charset="-128"/>
                <a:ea typeface="BIZ UDPゴシック" panose="020B0400000000000000" pitchFamily="50" charset="-128"/>
                <a:cs typeface="ZEN角ゴシックNEW Heavy"/>
                <a:sym typeface="ZEN角ゴシックNEW Heavy"/>
              </a:rPr>
              <a:t>ハラスメント防止コンサルタントにおまかせください</a:t>
            </a:r>
            <a:endParaRPr lang="en-US" altLang="ja-JP" b="1" spc="180" dirty="0">
              <a:solidFill>
                <a:srgbClr val="FF914D"/>
              </a:solidFill>
              <a:latin typeface="BIZ UDPゴシック" panose="020B0400000000000000" pitchFamily="50" charset="-128"/>
              <a:ea typeface="BIZ UDPゴシック" panose="020B0400000000000000" pitchFamily="50" charset="-128"/>
              <a:cs typeface="ZEN角ゴシックNEW Heavy"/>
              <a:sym typeface="ZEN角ゴシックNEW Heavy"/>
            </a:endParaRPr>
          </a:p>
        </p:txBody>
      </p:sp>
      <p:grpSp>
        <p:nvGrpSpPr>
          <p:cNvPr id="23" name="グループ化 22">
            <a:extLst>
              <a:ext uri="{FF2B5EF4-FFF2-40B4-BE49-F238E27FC236}">
                <a16:creationId xmlns:a16="http://schemas.microsoft.com/office/drawing/2014/main" id="{834DC607-63D8-FE7A-1F82-FF91557A0BF7}"/>
              </a:ext>
            </a:extLst>
          </p:cNvPr>
          <p:cNvGrpSpPr/>
          <p:nvPr/>
        </p:nvGrpSpPr>
        <p:grpSpPr>
          <a:xfrm>
            <a:off x="501632" y="983106"/>
            <a:ext cx="7985505" cy="3267440"/>
            <a:chOff x="1158495" y="1954584"/>
            <a:chExt cx="15971010" cy="6534880"/>
          </a:xfrm>
        </p:grpSpPr>
        <p:sp>
          <p:nvSpPr>
            <p:cNvPr id="13" name="Text 0">
              <a:extLst>
                <a:ext uri="{FF2B5EF4-FFF2-40B4-BE49-F238E27FC236}">
                  <a16:creationId xmlns:a16="http://schemas.microsoft.com/office/drawing/2014/main" id="{E9728991-60C5-0E38-838B-BF61BD183544}"/>
                </a:ext>
              </a:extLst>
            </p:cNvPr>
            <p:cNvSpPr/>
            <p:nvPr/>
          </p:nvSpPr>
          <p:spPr>
            <a:xfrm>
              <a:off x="12900189" y="6288774"/>
              <a:ext cx="3704042" cy="1101436"/>
            </a:xfrm>
            <a:prstGeom prst="rect">
              <a:avLst/>
            </a:prstGeom>
            <a:noFill/>
            <a:ln/>
          </p:spPr>
          <p:txBody>
            <a:bodyPr wrap="square" lIns="0" tIns="0" rIns="0" bIns="0" rtlCol="0" anchor="t"/>
            <a:lstStyle/>
            <a:p>
              <a:pPr algn="ctr" defTabSz="997519">
                <a:lnSpc>
                  <a:spcPts val="1855"/>
                </a:lnSpc>
              </a:pPr>
              <a:r>
                <a:rPr lang="en-US" sz="1400" b="1" dirty="0">
                  <a:solidFill>
                    <a:srgbClr val="F57F17"/>
                  </a:solidFill>
                  <a:latin typeface="BIZ UDPゴシック" panose="020B0400000000000000" pitchFamily="50" charset="-128"/>
                  <a:ea typeface="BIZ UDPゴシック" panose="020B0400000000000000" pitchFamily="50" charset="-128"/>
                  <a:cs typeface="BIZ UDPGothic" pitchFamily="34" charset="-120"/>
                </a:rPr>
                <a:t>ハラスメントの</a:t>
              </a:r>
              <a:endParaRPr lang="en-US" sz="1400" b="1" dirty="0">
                <a:solidFill>
                  <a:prstClr val="black"/>
                </a:solidFill>
                <a:latin typeface="BIZ UDPゴシック" panose="020B0400000000000000" pitchFamily="50" charset="-128"/>
                <a:ea typeface="BIZ UDPゴシック" panose="020B0400000000000000" pitchFamily="50" charset="-128"/>
              </a:endParaRPr>
            </a:p>
            <a:p>
              <a:pPr algn="ctr" defTabSz="997519">
                <a:lnSpc>
                  <a:spcPts val="1855"/>
                </a:lnSpc>
              </a:pPr>
              <a:r>
                <a:rPr lang="en-US" sz="1400" b="1" dirty="0">
                  <a:solidFill>
                    <a:srgbClr val="F57F17"/>
                  </a:solidFill>
                  <a:latin typeface="BIZ UDPゴシック" panose="020B0400000000000000" pitchFamily="50" charset="-128"/>
                  <a:ea typeface="BIZ UDPゴシック" panose="020B0400000000000000" pitchFamily="50" charset="-128"/>
                  <a:cs typeface="BIZ UDPGothic" pitchFamily="34" charset="-120"/>
                </a:rPr>
                <a:t>再発防止</a:t>
              </a:r>
              <a:endParaRPr lang="en-US" sz="1400" b="1" dirty="0">
                <a:solidFill>
                  <a:prstClr val="black"/>
                </a:solidFill>
                <a:latin typeface="BIZ UDPゴシック" panose="020B0400000000000000" pitchFamily="50" charset="-128"/>
                <a:ea typeface="BIZ UDPゴシック" panose="020B0400000000000000" pitchFamily="50" charset="-128"/>
              </a:endParaRPr>
            </a:p>
          </p:txBody>
        </p:sp>
        <p:pic>
          <p:nvPicPr>
            <p:cNvPr id="14" name="Image 3" descr="preencoded.png">
              <a:extLst>
                <a:ext uri="{FF2B5EF4-FFF2-40B4-BE49-F238E27FC236}">
                  <a16:creationId xmlns:a16="http://schemas.microsoft.com/office/drawing/2014/main" id="{ADE7111E-3B9D-78DC-E65E-BDFD69CC67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116972" y="4776709"/>
              <a:ext cx="1270475" cy="1270475"/>
            </a:xfrm>
            <a:prstGeom prst="rect">
              <a:avLst/>
            </a:prstGeom>
          </p:spPr>
        </p:pic>
        <p:sp>
          <p:nvSpPr>
            <p:cNvPr id="15" name="Text 1">
              <a:extLst>
                <a:ext uri="{FF2B5EF4-FFF2-40B4-BE49-F238E27FC236}">
                  <a16:creationId xmlns:a16="http://schemas.microsoft.com/office/drawing/2014/main" id="{73295162-AB52-9FC5-F05D-F771C7C1B958}"/>
                </a:ext>
              </a:extLst>
            </p:cNvPr>
            <p:cNvSpPr/>
            <p:nvPr/>
          </p:nvSpPr>
          <p:spPr>
            <a:xfrm>
              <a:off x="7291976" y="6288774"/>
              <a:ext cx="3704042" cy="1101436"/>
            </a:xfrm>
            <a:prstGeom prst="rect">
              <a:avLst/>
            </a:prstGeom>
            <a:noFill/>
            <a:ln/>
          </p:spPr>
          <p:txBody>
            <a:bodyPr wrap="square" lIns="0" tIns="0" rIns="0" bIns="0" rtlCol="0" anchor="t"/>
            <a:lstStyle/>
            <a:p>
              <a:pPr algn="ctr" defTabSz="997519">
                <a:lnSpc>
                  <a:spcPts val="1855"/>
                </a:lnSpc>
              </a:pPr>
              <a:r>
                <a:rPr lang="en-US" sz="1400" b="1" dirty="0">
                  <a:solidFill>
                    <a:srgbClr val="F57F17"/>
                  </a:solidFill>
                  <a:latin typeface="BIZ UDPゴシック" panose="020B0400000000000000" pitchFamily="50" charset="-128"/>
                  <a:ea typeface="BIZ UDPゴシック" panose="020B0400000000000000" pitchFamily="50" charset="-128"/>
                  <a:cs typeface="BIZ UDPGothic" pitchFamily="34" charset="-120"/>
                </a:rPr>
                <a:t>起こってしまった</a:t>
              </a:r>
              <a:endParaRPr lang="en-US" sz="1400" b="1" dirty="0">
                <a:solidFill>
                  <a:prstClr val="black"/>
                </a:solidFill>
                <a:latin typeface="BIZ UDPゴシック" panose="020B0400000000000000" pitchFamily="50" charset="-128"/>
                <a:ea typeface="BIZ UDPゴシック" panose="020B0400000000000000" pitchFamily="50" charset="-128"/>
              </a:endParaRPr>
            </a:p>
            <a:p>
              <a:pPr algn="ctr" defTabSz="997519">
                <a:lnSpc>
                  <a:spcPts val="1855"/>
                </a:lnSpc>
              </a:pPr>
              <a:r>
                <a:rPr lang="en-US" sz="1400" b="1" dirty="0">
                  <a:solidFill>
                    <a:srgbClr val="F57F17"/>
                  </a:solidFill>
                  <a:latin typeface="BIZ UDPゴシック" panose="020B0400000000000000" pitchFamily="50" charset="-128"/>
                  <a:ea typeface="BIZ UDPゴシック" panose="020B0400000000000000" pitchFamily="50" charset="-128"/>
                  <a:cs typeface="BIZ UDPGothic" pitchFamily="34" charset="-120"/>
                </a:rPr>
                <a:t>事案への対処</a:t>
              </a:r>
              <a:endParaRPr lang="en-US" sz="1400" b="1" dirty="0">
                <a:solidFill>
                  <a:prstClr val="black"/>
                </a:solidFill>
                <a:latin typeface="BIZ UDPゴシック" panose="020B0400000000000000" pitchFamily="50" charset="-128"/>
                <a:ea typeface="BIZ UDPゴシック" panose="020B0400000000000000" pitchFamily="50" charset="-128"/>
              </a:endParaRPr>
            </a:p>
          </p:txBody>
        </p:sp>
        <p:pic>
          <p:nvPicPr>
            <p:cNvPr id="16" name="Image 4" descr="preencoded.png">
              <a:extLst>
                <a:ext uri="{FF2B5EF4-FFF2-40B4-BE49-F238E27FC236}">
                  <a16:creationId xmlns:a16="http://schemas.microsoft.com/office/drawing/2014/main" id="{2EDCCF6C-7E85-EB90-EFC8-D5ACD71DE4C4}"/>
                </a:ext>
              </a:extLst>
            </p:cNvPr>
            <p:cNvPicPr>
              <a:picLocks noChangeAspect="1"/>
            </p:cNvPicPr>
            <p:nvPr/>
          </p:nvPicPr>
          <p:blipFill>
            <a:blip r:embed="rId3">
              <a:extLst>
                <a:ext uri="{96DAC541-7B7A-43D3-8B79-37D633B846F1}">
                  <asvg:svgBlip xmlns:asvg="http://schemas.microsoft.com/office/drawing/2016/SVG/main" r:embed="rId5"/>
                </a:ext>
              </a:extLst>
            </a:blip>
            <a:stretch>
              <a:fillRect/>
            </a:stretch>
          </p:blipFill>
          <p:spPr>
            <a:xfrm>
              <a:off x="8508760" y="4776710"/>
              <a:ext cx="1270475" cy="1270475"/>
            </a:xfrm>
            <a:prstGeom prst="rect">
              <a:avLst/>
            </a:prstGeom>
          </p:spPr>
        </p:pic>
        <p:sp>
          <p:nvSpPr>
            <p:cNvPr id="17" name="Text 2">
              <a:extLst>
                <a:ext uri="{FF2B5EF4-FFF2-40B4-BE49-F238E27FC236}">
                  <a16:creationId xmlns:a16="http://schemas.microsoft.com/office/drawing/2014/main" id="{2A197627-11A8-26FE-1F23-71CF27C8ADE0}"/>
                </a:ext>
              </a:extLst>
            </p:cNvPr>
            <p:cNvSpPr/>
            <p:nvPr/>
          </p:nvSpPr>
          <p:spPr>
            <a:xfrm>
              <a:off x="1683767" y="6538155"/>
              <a:ext cx="3704042" cy="602673"/>
            </a:xfrm>
            <a:prstGeom prst="rect">
              <a:avLst/>
            </a:prstGeom>
            <a:noFill/>
            <a:ln/>
          </p:spPr>
          <p:txBody>
            <a:bodyPr wrap="square" lIns="0" tIns="0" rIns="0" bIns="0" rtlCol="0" anchor="t"/>
            <a:lstStyle/>
            <a:p>
              <a:pPr algn="ctr" defTabSz="997519">
                <a:lnSpc>
                  <a:spcPts val="1855"/>
                </a:lnSpc>
              </a:pPr>
              <a:r>
                <a:rPr lang="en-US" sz="1400" b="1" dirty="0">
                  <a:solidFill>
                    <a:srgbClr val="F57F17"/>
                  </a:solidFill>
                  <a:latin typeface="BIZ UDPGothic" pitchFamily="34" charset="0"/>
                  <a:ea typeface="BIZ UDPGothic" pitchFamily="34" charset="-122"/>
                  <a:cs typeface="BIZ UDPGothic" pitchFamily="34" charset="-120"/>
                </a:rPr>
                <a:t>ハラスメントの予防</a:t>
              </a:r>
              <a:endParaRPr lang="en-US" sz="1400" b="1" dirty="0">
                <a:solidFill>
                  <a:prstClr val="black"/>
                </a:solidFill>
                <a:latin typeface="Calibri" panose="020F0502020204030204"/>
              </a:endParaRPr>
            </a:p>
          </p:txBody>
        </p:sp>
        <p:pic>
          <p:nvPicPr>
            <p:cNvPr id="18" name="Image 5" descr="preencoded.png">
              <a:extLst>
                <a:ext uri="{FF2B5EF4-FFF2-40B4-BE49-F238E27FC236}">
                  <a16:creationId xmlns:a16="http://schemas.microsoft.com/office/drawing/2014/main" id="{F04BF5F5-F847-1ACE-2126-E6A9932DABBD}"/>
                </a:ext>
              </a:extLst>
            </p:cNvPr>
            <p:cNvPicPr>
              <a:picLocks noChangeAspect="1"/>
            </p:cNvPicPr>
            <p:nvPr/>
          </p:nvPicPr>
          <p:blipFill>
            <a:blip r:embed="rId3">
              <a:extLst>
                <a:ext uri="{96DAC541-7B7A-43D3-8B79-37D633B846F1}">
                  <asvg:svgBlip xmlns:asvg="http://schemas.microsoft.com/office/drawing/2016/SVG/main" r:embed="rId6"/>
                </a:ext>
              </a:extLst>
            </a:blip>
            <a:stretch>
              <a:fillRect/>
            </a:stretch>
          </p:blipFill>
          <p:spPr>
            <a:xfrm>
              <a:off x="2900552" y="4776709"/>
              <a:ext cx="1270475" cy="1270475"/>
            </a:xfrm>
            <a:prstGeom prst="rect">
              <a:avLst/>
            </a:prstGeom>
          </p:spPr>
        </p:pic>
        <p:sp>
          <p:nvSpPr>
            <p:cNvPr id="19" name="Text 3">
              <a:extLst>
                <a:ext uri="{FF2B5EF4-FFF2-40B4-BE49-F238E27FC236}">
                  <a16:creationId xmlns:a16="http://schemas.microsoft.com/office/drawing/2014/main" id="{DCD35398-E1DB-7210-F309-91C26AB707CE}"/>
                </a:ext>
              </a:extLst>
            </p:cNvPr>
            <p:cNvSpPr/>
            <p:nvPr/>
          </p:nvSpPr>
          <p:spPr>
            <a:xfrm>
              <a:off x="1870359" y="1954584"/>
              <a:ext cx="14547281" cy="1039091"/>
            </a:xfrm>
            <a:prstGeom prst="rect">
              <a:avLst/>
            </a:prstGeom>
            <a:noFill/>
            <a:ln/>
          </p:spPr>
          <p:txBody>
            <a:bodyPr wrap="square" lIns="0" tIns="0" rIns="0" bIns="0" rtlCol="0" anchor="ctr"/>
            <a:lstStyle/>
            <a:p>
              <a:pPr algn="ctr" defTabSz="997519">
                <a:lnSpc>
                  <a:spcPts val="2400"/>
                </a:lnSpc>
              </a:pPr>
              <a:r>
                <a:rPr lang="en-US" sz="1600" b="1" dirty="0">
                  <a:solidFill>
                    <a:srgbClr val="333333"/>
                  </a:solidFill>
                  <a:latin typeface="BIZ UDPゴシック" panose="020B0400000000000000" pitchFamily="50" charset="-128"/>
                  <a:ea typeface="BIZ UDPゴシック" panose="020B0400000000000000" pitchFamily="50" charset="-128"/>
                  <a:cs typeface="BIZ UDPGothic" pitchFamily="34" charset="-120"/>
                </a:rPr>
                <a:t>ハラスメント防止に関するすべてのステージで、貴社を守り、</a:t>
              </a:r>
              <a:endParaRPr lang="en-US" sz="1600" b="1" dirty="0">
                <a:solidFill>
                  <a:prstClr val="black"/>
                </a:solidFill>
                <a:latin typeface="BIZ UDPゴシック" panose="020B0400000000000000" pitchFamily="50" charset="-128"/>
                <a:ea typeface="BIZ UDPゴシック" panose="020B0400000000000000" pitchFamily="50" charset="-128"/>
              </a:endParaRPr>
            </a:p>
            <a:p>
              <a:pPr algn="ctr" defTabSz="997519">
                <a:lnSpc>
                  <a:spcPts val="2400"/>
                </a:lnSpc>
              </a:pPr>
              <a:r>
                <a:rPr lang="en-US" sz="1600" b="1" dirty="0">
                  <a:solidFill>
                    <a:srgbClr val="333333"/>
                  </a:solidFill>
                  <a:latin typeface="BIZ UDPゴシック" panose="020B0400000000000000" pitchFamily="50" charset="-128"/>
                  <a:ea typeface="BIZ UDPゴシック" panose="020B0400000000000000" pitchFamily="50" charset="-128"/>
                  <a:cs typeface="BIZ UDPGothic" pitchFamily="34" charset="-120"/>
                </a:rPr>
                <a:t>社員が活き活きと働ける職場づくりをサポートいたします。</a:t>
              </a:r>
              <a:endParaRPr lang="en-US" sz="1600" b="1" dirty="0">
                <a:solidFill>
                  <a:prstClr val="black"/>
                </a:solidFill>
                <a:latin typeface="BIZ UDPゴシック" panose="020B0400000000000000" pitchFamily="50" charset="-128"/>
                <a:ea typeface="BIZ UDPゴシック" panose="020B0400000000000000" pitchFamily="50" charset="-128"/>
              </a:endParaRPr>
            </a:p>
          </p:txBody>
        </p:sp>
        <p:sp>
          <p:nvSpPr>
            <p:cNvPr id="20" name="楕円 19">
              <a:extLst>
                <a:ext uri="{FF2B5EF4-FFF2-40B4-BE49-F238E27FC236}">
                  <a16:creationId xmlns:a16="http://schemas.microsoft.com/office/drawing/2014/main" id="{0EDC368D-62AA-AEAC-9FD0-3126571D7133}"/>
                </a:ext>
              </a:extLst>
            </p:cNvPr>
            <p:cNvSpPr/>
            <p:nvPr/>
          </p:nvSpPr>
          <p:spPr>
            <a:xfrm>
              <a:off x="1158495" y="3734874"/>
              <a:ext cx="4754590" cy="4754590"/>
            </a:xfrm>
            <a:prstGeom prst="ellipse">
              <a:avLst/>
            </a:prstGeom>
            <a:noFill/>
            <a:ln w="38100">
              <a:solidFill>
                <a:srgbClr val="FF91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p>
          </p:txBody>
        </p:sp>
        <p:sp>
          <p:nvSpPr>
            <p:cNvPr id="21" name="楕円 20">
              <a:extLst>
                <a:ext uri="{FF2B5EF4-FFF2-40B4-BE49-F238E27FC236}">
                  <a16:creationId xmlns:a16="http://schemas.microsoft.com/office/drawing/2014/main" id="{134A60D8-B796-7668-9D65-06EEE8A6A080}"/>
                </a:ext>
              </a:extLst>
            </p:cNvPr>
            <p:cNvSpPr/>
            <p:nvPr/>
          </p:nvSpPr>
          <p:spPr>
            <a:xfrm>
              <a:off x="6766703" y="3733771"/>
              <a:ext cx="4754590" cy="4754590"/>
            </a:xfrm>
            <a:prstGeom prst="ellipse">
              <a:avLst/>
            </a:prstGeom>
            <a:noFill/>
            <a:ln w="38100">
              <a:solidFill>
                <a:srgbClr val="FF91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sp>
          <p:nvSpPr>
            <p:cNvPr id="22" name="楕円 21">
              <a:extLst>
                <a:ext uri="{FF2B5EF4-FFF2-40B4-BE49-F238E27FC236}">
                  <a16:creationId xmlns:a16="http://schemas.microsoft.com/office/drawing/2014/main" id="{1F26918B-9EE5-A616-E975-D1CCB6BB2D52}"/>
                </a:ext>
              </a:extLst>
            </p:cNvPr>
            <p:cNvSpPr/>
            <p:nvPr/>
          </p:nvSpPr>
          <p:spPr>
            <a:xfrm>
              <a:off x="12374915" y="3734874"/>
              <a:ext cx="4754590" cy="4754590"/>
            </a:xfrm>
            <a:prstGeom prst="ellipse">
              <a:avLst/>
            </a:prstGeom>
            <a:noFill/>
            <a:ln w="38100">
              <a:solidFill>
                <a:srgbClr val="FF914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grpSp>
      <p:sp>
        <p:nvSpPr>
          <p:cNvPr id="62" name="Text 0">
            <a:extLst>
              <a:ext uri="{FF2B5EF4-FFF2-40B4-BE49-F238E27FC236}">
                <a16:creationId xmlns:a16="http://schemas.microsoft.com/office/drawing/2014/main" id="{320B2525-CA2E-9D42-DA74-519E91F58CFE}"/>
              </a:ext>
            </a:extLst>
          </p:cNvPr>
          <p:cNvSpPr/>
          <p:nvPr/>
        </p:nvSpPr>
        <p:spPr>
          <a:xfrm>
            <a:off x="954468" y="4599465"/>
            <a:ext cx="7532669" cy="927480"/>
          </a:xfrm>
          <a:prstGeom prst="rect">
            <a:avLst/>
          </a:prstGeom>
          <a:noFill/>
          <a:ln/>
        </p:spPr>
        <p:txBody>
          <a:bodyPr wrap="square" lIns="0" tIns="0" rIns="0" bIns="0" rtlCol="0" anchor="ctr"/>
          <a:lstStyle/>
          <a:p>
            <a:pPr algn="ctr" defTabSz="1995038">
              <a:lnSpc>
                <a:spcPts val="3709"/>
              </a:lnSpc>
            </a:pPr>
            <a:r>
              <a:rPr lang="en-US" sz="2000" b="1" dirty="0">
                <a:solidFill>
                  <a:srgbClr val="FF914D"/>
                </a:solidFill>
                <a:latin typeface="BIZ UDPGothic" pitchFamily="34" charset="0"/>
                <a:ea typeface="BIZ UDPGothic" pitchFamily="34" charset="-122"/>
                <a:cs typeface="BIZ UDPGothic" pitchFamily="34" charset="-120"/>
              </a:rPr>
              <a:t>全員が社会保険労務士</a:t>
            </a:r>
            <a:r>
              <a:rPr lang="ja-JP" altLang="en-US" sz="2000" b="1" dirty="0">
                <a:solidFill>
                  <a:srgbClr val="FF914D"/>
                </a:solidFill>
                <a:latin typeface="BIZ UDPGothic" pitchFamily="34" charset="0"/>
                <a:ea typeface="BIZ UDPGothic" pitchFamily="34" charset="-122"/>
                <a:cs typeface="BIZ UDPGothic" pitchFamily="34" charset="-120"/>
              </a:rPr>
              <a:t>として活躍し、産業カウンセラー等、</a:t>
            </a:r>
            <a:endParaRPr lang="en-US" altLang="ja-JP" sz="2000" b="1" dirty="0">
              <a:solidFill>
                <a:srgbClr val="FF914D"/>
              </a:solidFill>
              <a:latin typeface="BIZ UDPGothic" pitchFamily="34" charset="0"/>
              <a:ea typeface="BIZ UDPGothic" pitchFamily="34" charset="-122"/>
              <a:cs typeface="BIZ UDPGothic" pitchFamily="34" charset="-120"/>
            </a:endParaRPr>
          </a:p>
          <a:p>
            <a:pPr algn="ctr" defTabSz="1995038">
              <a:lnSpc>
                <a:spcPts val="3709"/>
              </a:lnSpc>
            </a:pPr>
            <a:r>
              <a:rPr lang="ja-JP" altLang="en-US" sz="2000" b="1">
                <a:solidFill>
                  <a:srgbClr val="FF914D"/>
                </a:solidFill>
                <a:latin typeface="BIZ UDPGothic" pitchFamily="34" charset="0"/>
                <a:ea typeface="BIZ UDPGothic" pitchFamily="34" charset="-122"/>
                <a:cs typeface="BIZ UDPGothic" pitchFamily="34" charset="-120"/>
              </a:rPr>
              <a:t>心理の資格</a:t>
            </a:r>
            <a:r>
              <a:rPr lang="ja-JP" altLang="en-US" sz="2000" b="1" dirty="0">
                <a:solidFill>
                  <a:srgbClr val="FF914D"/>
                </a:solidFill>
                <a:latin typeface="BIZ UDPGothic" pitchFamily="34" charset="0"/>
                <a:ea typeface="BIZ UDPGothic" pitchFamily="34" charset="-122"/>
                <a:cs typeface="BIZ UDPGothic" pitchFamily="34" charset="-120"/>
              </a:rPr>
              <a:t>を持っています</a:t>
            </a:r>
            <a:endParaRPr lang="en-US" sz="2000" dirty="0">
              <a:solidFill>
                <a:srgbClr val="FF914D"/>
              </a:solidFill>
              <a:latin typeface="Calibri" panose="020F0502020204030204"/>
            </a:endParaRPr>
          </a:p>
        </p:txBody>
      </p:sp>
      <p:sp>
        <p:nvSpPr>
          <p:cNvPr id="63" name="TextBox 32">
            <a:extLst>
              <a:ext uri="{FF2B5EF4-FFF2-40B4-BE49-F238E27FC236}">
                <a16:creationId xmlns:a16="http://schemas.microsoft.com/office/drawing/2014/main" id="{BAA2023D-8B75-19B0-6C53-7A96055119B9}"/>
              </a:ext>
            </a:extLst>
          </p:cNvPr>
          <p:cNvSpPr txBox="1"/>
          <p:nvPr/>
        </p:nvSpPr>
        <p:spPr>
          <a:xfrm>
            <a:off x="588193" y="6260025"/>
            <a:ext cx="5313453" cy="360227"/>
          </a:xfrm>
          <a:prstGeom prst="rect">
            <a:avLst/>
          </a:prstGeom>
        </p:spPr>
        <p:txBody>
          <a:bodyPr wrap="square" lIns="0" tIns="0" rIns="0" bIns="0" rtlCol="0" anchor="t">
            <a:spAutoFit/>
          </a:bodyPr>
          <a:lstStyle/>
          <a:p>
            <a:pPr marL="0" marR="0" lvl="0" indent="0" algn="l" defTabSz="914400" rtl="0" eaLnBrk="1" fontAlgn="auto" latinLnBrk="0" hangingPunct="1">
              <a:lnSpc>
                <a:spcPts val="3359"/>
              </a:lnSpc>
              <a:spcBef>
                <a:spcPts val="0"/>
              </a:spcBef>
              <a:spcAft>
                <a:spcPts val="0"/>
              </a:spcAft>
              <a:buClrTx/>
              <a:buSzTx/>
              <a:buFontTx/>
              <a:buNone/>
              <a:tabLst/>
              <a:defRPr/>
            </a:pPr>
            <a:r>
              <a:rPr kumimoji="0" lang="en-US" altLang="ja-JP" b="1" i="0" u="none" strike="noStrike" kern="1200" cap="none" spc="240" normalizeH="0" baseline="0" noProof="0" dirty="0">
                <a:ln>
                  <a:noFill/>
                </a:ln>
                <a:solidFill>
                  <a:srgbClr val="FF914D"/>
                </a:solidFill>
                <a:effectLst/>
                <a:uLnTx/>
                <a:uFillTx/>
                <a:latin typeface="BIZ UDPゴシック" panose="020B0400000000000000" pitchFamily="50" charset="-128"/>
                <a:ea typeface="BIZ UDPゴシック" panose="020B0400000000000000" pitchFamily="50" charset="-128"/>
                <a:cs typeface="ZEN角ゴシックNEW Heavy"/>
                <a:sym typeface="ZEN角ゴシックNEW Heavy"/>
              </a:rPr>
              <a:t>SRC</a:t>
            </a:r>
            <a:r>
              <a:rPr kumimoji="0" lang="ja-JP" altLang="en-US" b="1" i="0" u="none" strike="noStrike" kern="1200" cap="none" spc="240" normalizeH="0" baseline="0" noProof="0" dirty="0">
                <a:ln>
                  <a:noFill/>
                </a:ln>
                <a:solidFill>
                  <a:srgbClr val="FF914D"/>
                </a:solidFill>
                <a:effectLst/>
                <a:uLnTx/>
                <a:uFillTx/>
                <a:latin typeface="BIZ UDPゴシック" panose="020B0400000000000000" pitchFamily="50" charset="-128"/>
                <a:ea typeface="BIZ UDPゴシック" panose="020B0400000000000000" pitchFamily="50" charset="-128"/>
                <a:cs typeface="ZEN角ゴシックNEW Heavy"/>
                <a:sym typeface="ZEN角ゴシックNEW Heavy"/>
              </a:rPr>
              <a:t>ハラスメント防止センター</a:t>
            </a:r>
            <a:endParaRPr kumimoji="0" lang="en-US" b="1" i="0" u="none" strike="noStrike" kern="1200" cap="none" spc="240" normalizeH="0" baseline="0" noProof="0" dirty="0">
              <a:ln>
                <a:noFill/>
              </a:ln>
              <a:solidFill>
                <a:srgbClr val="FF914D"/>
              </a:solidFill>
              <a:effectLst/>
              <a:uLnTx/>
              <a:uFillTx/>
              <a:latin typeface="BIZ UDPゴシック" panose="020B0400000000000000" pitchFamily="50" charset="-128"/>
              <a:ea typeface="BIZ UDPゴシック" panose="020B0400000000000000" pitchFamily="50" charset="-128"/>
              <a:cs typeface="ZEN角ゴシックNEW Heavy"/>
              <a:sym typeface="ZEN角ゴシックNEW Heavy"/>
            </a:endParaRPr>
          </a:p>
        </p:txBody>
      </p:sp>
      <p:sp>
        <p:nvSpPr>
          <p:cNvPr id="69" name="TextBox 28">
            <a:extLst>
              <a:ext uri="{FF2B5EF4-FFF2-40B4-BE49-F238E27FC236}">
                <a16:creationId xmlns:a16="http://schemas.microsoft.com/office/drawing/2014/main" id="{0A72EDF5-9E13-A91D-E574-A8E33E9A9D32}"/>
              </a:ext>
            </a:extLst>
          </p:cNvPr>
          <p:cNvSpPr txBox="1"/>
          <p:nvPr/>
        </p:nvSpPr>
        <p:spPr>
          <a:xfrm>
            <a:off x="4955674" y="6150060"/>
            <a:ext cx="11038814" cy="457946"/>
          </a:xfrm>
          <a:prstGeom prst="rect">
            <a:avLst/>
          </a:prstGeom>
        </p:spPr>
        <p:txBody>
          <a:bodyPr lIns="0" tIns="0" rIns="0" bIns="0" rtlCol="0" anchor="t">
            <a:spAutoFit/>
          </a:bodyPr>
          <a:lstStyle/>
          <a:p>
            <a:pPr defTabSz="914400">
              <a:lnSpc>
                <a:spcPts val="4320"/>
              </a:lnSpc>
              <a:defRPr/>
            </a:pPr>
            <a:r>
              <a:rPr lang="en-US" sz="1600" b="1" spc="120" dirty="0">
                <a:solidFill>
                  <a:srgbClr val="444241"/>
                </a:solidFill>
                <a:latin typeface="BIZ UDPゴシック" panose="020B0400000000000000" pitchFamily="50" charset="-128"/>
                <a:ea typeface="BIZ UDPゴシック" panose="020B0400000000000000" pitchFamily="50" charset="-128"/>
                <a:cs typeface="ZEN角ゴシックNEW Bold"/>
                <a:sym typeface="ZEN角ゴシックNEW Bold"/>
              </a:rPr>
              <a:t>https://src-harassment.com/</a:t>
            </a:r>
          </a:p>
        </p:txBody>
      </p:sp>
    </p:spTree>
    <p:extLst>
      <p:ext uri="{BB962C8B-B14F-4D97-AF65-F5344CB8AC3E}">
        <p14:creationId xmlns:p14="http://schemas.microsoft.com/office/powerpoint/2010/main" val="40391313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190BEC-2D7A-4379-922F-BD32E1A7190E}"/>
              </a:ext>
            </a:extLst>
          </p:cNvPr>
          <p:cNvSpPr>
            <a:spLocks noGrp="1"/>
          </p:cNvSpPr>
          <p:nvPr>
            <p:ph type="title"/>
          </p:nvPr>
        </p:nvSpPr>
        <p:spPr/>
        <p:txBody>
          <a:bodyPr/>
          <a:lstStyle/>
          <a:p>
            <a:r>
              <a:rPr kumimoji="1" lang="ja-JP" altLang="en-US"/>
              <a:t>　　パワハラの加害者にならないために</a:t>
            </a:r>
          </a:p>
        </p:txBody>
      </p:sp>
      <p:sp>
        <p:nvSpPr>
          <p:cNvPr id="3" name="コンテンツ プレースホルダー 2">
            <a:extLst>
              <a:ext uri="{FF2B5EF4-FFF2-40B4-BE49-F238E27FC236}">
                <a16:creationId xmlns:a16="http://schemas.microsoft.com/office/drawing/2014/main" id="{B797943F-558C-40B3-9643-062E46A8368C}"/>
              </a:ext>
            </a:extLst>
          </p:cNvPr>
          <p:cNvSpPr>
            <a:spLocks noGrp="1"/>
          </p:cNvSpPr>
          <p:nvPr>
            <p:ph idx="1"/>
          </p:nvPr>
        </p:nvSpPr>
        <p:spPr>
          <a:xfrm>
            <a:off x="628650" y="972590"/>
            <a:ext cx="8053126" cy="5597892"/>
          </a:xfrm>
        </p:spPr>
        <p:txBody>
          <a:bodyPr>
            <a:normAutofit fontScale="62500" lnSpcReduction="20000"/>
          </a:bodyPr>
          <a:lstStyle/>
          <a:p>
            <a:pPr marL="382950" indent="-514350">
              <a:lnSpc>
                <a:spcPct val="120000"/>
              </a:lnSpc>
              <a:buFont typeface="+mj-lt"/>
              <a:buAutoNum type="arabicPeriod"/>
            </a:pPr>
            <a:r>
              <a:rPr lang="ja-JP" altLang="en-US" sz="3600" dirty="0"/>
              <a:t>自分のストレス状況を観察し、セルフケアに努める</a:t>
            </a:r>
            <a:endParaRPr lang="en-US" altLang="ja-JP" sz="3600" dirty="0"/>
          </a:p>
          <a:p>
            <a:pPr marL="382950" indent="-514350">
              <a:lnSpc>
                <a:spcPct val="120000"/>
              </a:lnSpc>
              <a:buFont typeface="+mj-lt"/>
              <a:buAutoNum type="arabicPeriod"/>
            </a:pPr>
            <a:endParaRPr lang="en-US" altLang="ja-JP" sz="3600" dirty="0"/>
          </a:p>
          <a:p>
            <a:pPr marL="382950" indent="-514350">
              <a:lnSpc>
                <a:spcPct val="120000"/>
              </a:lnSpc>
              <a:buFont typeface="+mj-lt"/>
              <a:buAutoNum type="arabicPeriod"/>
            </a:pPr>
            <a:endParaRPr lang="en-US" altLang="ja-JP" sz="3600" dirty="0"/>
          </a:p>
          <a:p>
            <a:pPr marL="382950" indent="-514350">
              <a:lnSpc>
                <a:spcPct val="120000"/>
              </a:lnSpc>
              <a:buFont typeface="+mj-lt"/>
              <a:buAutoNum type="arabicPeriod"/>
            </a:pPr>
            <a:r>
              <a:rPr lang="ja-JP" altLang="en-US" sz="3600" dirty="0"/>
              <a:t>相手の表情や態度（感情）を無視していないか、検証してみる</a:t>
            </a:r>
          </a:p>
          <a:p>
            <a:pPr marL="382950" indent="-514350">
              <a:lnSpc>
                <a:spcPct val="120000"/>
              </a:lnSpc>
              <a:buFont typeface="+mj-lt"/>
              <a:buAutoNum type="arabicPeriod"/>
            </a:pPr>
            <a:r>
              <a:rPr lang="ja-JP" altLang="en-US" sz="3600" dirty="0"/>
              <a:t>業務として合理性があるか、考えてみる</a:t>
            </a:r>
            <a:endParaRPr lang="en-US" altLang="ja-JP" sz="3600" dirty="0"/>
          </a:p>
          <a:p>
            <a:pPr marL="840150" lvl="1" indent="-514350">
              <a:lnSpc>
                <a:spcPct val="120000"/>
              </a:lnSpc>
              <a:buFont typeface="Arial" panose="020B0604020202020204" pitchFamily="34" charset="0"/>
              <a:buChar char="•"/>
            </a:pPr>
            <a:r>
              <a:rPr lang="ja-JP" altLang="en-US" sz="2800" dirty="0"/>
              <a:t>自分の意図ではなく、結果として業務の目的を達成できているか、考える</a:t>
            </a:r>
            <a:endParaRPr lang="en-US" altLang="ja-JP" sz="2800" dirty="0"/>
          </a:p>
          <a:p>
            <a:pPr marL="840150" lvl="1" indent="-514350">
              <a:lnSpc>
                <a:spcPct val="120000"/>
              </a:lnSpc>
              <a:buFont typeface="Arial" panose="020B0604020202020204" pitchFamily="34" charset="0"/>
              <a:buChar char="•"/>
            </a:pPr>
            <a:r>
              <a:rPr lang="ja-JP" altLang="en-US" sz="2800" dirty="0"/>
              <a:t>部下・後輩がやる気をなくす指導に業務上合理性はあるか？</a:t>
            </a:r>
            <a:endParaRPr lang="en-US" altLang="ja-JP" sz="2800" dirty="0"/>
          </a:p>
          <a:p>
            <a:pPr marL="382950" indent="-514350">
              <a:lnSpc>
                <a:spcPct val="120000"/>
              </a:lnSpc>
              <a:buFont typeface="+mj-lt"/>
              <a:buAutoNum type="arabicPeriod"/>
            </a:pPr>
            <a:r>
              <a:rPr lang="ja-JP" altLang="en-US" sz="3600" dirty="0"/>
              <a:t>自分の価値観や経験を押し付けていないか、疑ってみる</a:t>
            </a:r>
            <a:endParaRPr lang="en-US" altLang="ja-JP" sz="3600" dirty="0"/>
          </a:p>
          <a:p>
            <a:pPr marL="382950" indent="-514350">
              <a:lnSpc>
                <a:spcPct val="120000"/>
              </a:lnSpc>
              <a:buFont typeface="+mj-lt"/>
              <a:buAutoNum type="arabicPeriod"/>
            </a:pPr>
            <a:r>
              <a:rPr lang="ja-JP" altLang="en-US" sz="3600" dirty="0"/>
              <a:t>時間外や勤務場所以外でもハラスメントになりうることを知っておく</a:t>
            </a:r>
          </a:p>
          <a:p>
            <a:endParaRPr kumimoji="1" lang="ja-JP" altLang="en-US" dirty="0"/>
          </a:p>
        </p:txBody>
      </p:sp>
      <p:sp>
        <p:nvSpPr>
          <p:cNvPr id="6" name="四角形: 角を丸くする 5">
            <a:extLst>
              <a:ext uri="{FF2B5EF4-FFF2-40B4-BE49-F238E27FC236}">
                <a16:creationId xmlns:a16="http://schemas.microsoft.com/office/drawing/2014/main" id="{5385FF8B-E1FA-402F-95B8-27FCBC28F51F}"/>
              </a:ext>
            </a:extLst>
          </p:cNvPr>
          <p:cNvSpPr/>
          <p:nvPr/>
        </p:nvSpPr>
        <p:spPr>
          <a:xfrm>
            <a:off x="1045029" y="1539522"/>
            <a:ext cx="1382485" cy="68580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ja-JP" altLang="en-US" sz="2800"/>
              <a:t>睡眠</a:t>
            </a:r>
          </a:p>
        </p:txBody>
      </p:sp>
      <p:sp>
        <p:nvSpPr>
          <p:cNvPr id="7" name="四角形: 角を丸くする 6">
            <a:extLst>
              <a:ext uri="{FF2B5EF4-FFF2-40B4-BE49-F238E27FC236}">
                <a16:creationId xmlns:a16="http://schemas.microsoft.com/office/drawing/2014/main" id="{9A0B5031-E207-4736-9B63-AB0B191EF9A2}"/>
              </a:ext>
            </a:extLst>
          </p:cNvPr>
          <p:cNvSpPr/>
          <p:nvPr/>
        </p:nvSpPr>
        <p:spPr>
          <a:xfrm>
            <a:off x="3030351" y="1539522"/>
            <a:ext cx="1382485" cy="685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800"/>
              <a:t>栄養</a:t>
            </a:r>
          </a:p>
        </p:txBody>
      </p:sp>
      <p:sp>
        <p:nvSpPr>
          <p:cNvPr id="8" name="四角形: 角を丸くする 7">
            <a:extLst>
              <a:ext uri="{FF2B5EF4-FFF2-40B4-BE49-F238E27FC236}">
                <a16:creationId xmlns:a16="http://schemas.microsoft.com/office/drawing/2014/main" id="{1BB9F468-A5B7-4A3E-95FE-E96CBB2ABEAD}"/>
              </a:ext>
            </a:extLst>
          </p:cNvPr>
          <p:cNvSpPr/>
          <p:nvPr/>
        </p:nvSpPr>
        <p:spPr>
          <a:xfrm>
            <a:off x="4882473" y="1539522"/>
            <a:ext cx="1382485" cy="685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800"/>
              <a:t>運動</a:t>
            </a:r>
          </a:p>
        </p:txBody>
      </p:sp>
      <p:sp>
        <p:nvSpPr>
          <p:cNvPr id="9" name="四角形: 角を丸くする 8">
            <a:extLst>
              <a:ext uri="{FF2B5EF4-FFF2-40B4-BE49-F238E27FC236}">
                <a16:creationId xmlns:a16="http://schemas.microsoft.com/office/drawing/2014/main" id="{E0FEF5D6-04CB-487F-A02B-D68310D70B29}"/>
              </a:ext>
            </a:extLst>
          </p:cNvPr>
          <p:cNvSpPr/>
          <p:nvPr/>
        </p:nvSpPr>
        <p:spPr>
          <a:xfrm>
            <a:off x="6734595" y="1539522"/>
            <a:ext cx="1780755" cy="685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800"/>
              <a:t>気晴らし</a:t>
            </a:r>
          </a:p>
        </p:txBody>
      </p:sp>
      <p:sp>
        <p:nvSpPr>
          <p:cNvPr id="5" name="フッター プレースホルダー 4">
            <a:extLst>
              <a:ext uri="{FF2B5EF4-FFF2-40B4-BE49-F238E27FC236}">
                <a16:creationId xmlns:a16="http://schemas.microsoft.com/office/drawing/2014/main" id="{9737C04A-43A0-4488-A90F-F4CACA6746D9}"/>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2039402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5C23B2-A537-4C83-BE6C-5F50015A59E3}"/>
              </a:ext>
            </a:extLst>
          </p:cNvPr>
          <p:cNvSpPr>
            <a:spLocks noGrp="1"/>
          </p:cNvSpPr>
          <p:nvPr>
            <p:ph type="title"/>
          </p:nvPr>
        </p:nvSpPr>
        <p:spPr/>
        <p:txBody>
          <a:bodyPr/>
          <a:lstStyle/>
          <a:p>
            <a:r>
              <a:rPr kumimoji="1" lang="ja-JP" altLang="en-US" dirty="0"/>
              <a:t>　　ハラスメントの被害を受けていると感じたら</a:t>
            </a:r>
          </a:p>
        </p:txBody>
      </p:sp>
      <p:sp>
        <p:nvSpPr>
          <p:cNvPr id="3" name="コンテンツ プレースホルダー 2">
            <a:extLst>
              <a:ext uri="{FF2B5EF4-FFF2-40B4-BE49-F238E27FC236}">
                <a16:creationId xmlns:a16="http://schemas.microsoft.com/office/drawing/2014/main" id="{0238D59A-D5BA-494F-B5CB-1D029124396B}"/>
              </a:ext>
            </a:extLst>
          </p:cNvPr>
          <p:cNvSpPr>
            <a:spLocks noGrp="1"/>
          </p:cNvSpPr>
          <p:nvPr>
            <p:ph idx="1"/>
          </p:nvPr>
        </p:nvSpPr>
        <p:spPr>
          <a:xfrm>
            <a:off x="628650" y="972590"/>
            <a:ext cx="7886700" cy="5594465"/>
          </a:xfrm>
        </p:spPr>
        <p:txBody>
          <a:bodyPr>
            <a:normAutofit/>
          </a:bodyPr>
          <a:lstStyle/>
          <a:p>
            <a:pPr marL="0" indent="0">
              <a:lnSpc>
                <a:spcPct val="150000"/>
              </a:lnSpc>
              <a:buClr>
                <a:schemeClr val="accent2"/>
              </a:buClr>
              <a:buNone/>
            </a:pPr>
            <a:r>
              <a:rPr lang="ja-JP" altLang="en-US" dirty="0"/>
              <a:t>できればやってみてほしいこと</a:t>
            </a:r>
            <a:endParaRPr lang="en-US" altLang="ja-JP" dirty="0"/>
          </a:p>
          <a:p>
            <a:pPr marL="382950" indent="-514350">
              <a:lnSpc>
                <a:spcPct val="150000"/>
              </a:lnSpc>
              <a:buClr>
                <a:schemeClr val="accent2"/>
              </a:buClr>
              <a:buFont typeface="+mj-lt"/>
              <a:buAutoNum type="arabicPeriod"/>
            </a:pPr>
            <a:r>
              <a:rPr lang="ja-JP" altLang="en-US" dirty="0"/>
              <a:t>やめてほしいと相手に伝える。</a:t>
            </a:r>
            <a:endParaRPr lang="en-US" altLang="ja-JP" dirty="0"/>
          </a:p>
          <a:p>
            <a:pPr marL="382950" indent="-514350">
              <a:lnSpc>
                <a:spcPct val="150000"/>
              </a:lnSpc>
              <a:buClr>
                <a:schemeClr val="accent2"/>
              </a:buClr>
              <a:buFont typeface="+mj-lt"/>
              <a:buAutoNum type="arabicPeriod"/>
            </a:pPr>
            <a:r>
              <a:rPr lang="ja-JP" altLang="en-US" dirty="0"/>
              <a:t>なぜそのような発言（指示、指導）をするのか、たずねる。</a:t>
            </a:r>
            <a:endParaRPr lang="en-US" altLang="ja-JP" dirty="0"/>
          </a:p>
          <a:p>
            <a:pPr marL="382950" indent="-514350">
              <a:lnSpc>
                <a:spcPct val="150000"/>
              </a:lnSpc>
              <a:buClr>
                <a:schemeClr val="accent2"/>
              </a:buClr>
              <a:buFont typeface="+mj-lt"/>
              <a:buAutoNum type="arabicPeriod"/>
            </a:pPr>
            <a:r>
              <a:rPr lang="ja-JP" altLang="en-US" dirty="0"/>
              <a:t>（とくに失敗したときの）報告・相談は早めに。</a:t>
            </a:r>
            <a:endParaRPr lang="en-US" altLang="ja-JP" dirty="0"/>
          </a:p>
          <a:p>
            <a:pPr marL="397800" lvl="1" indent="0">
              <a:buNone/>
            </a:pPr>
            <a:endParaRPr kumimoji="1" lang="ja-JP" altLang="en-US" dirty="0"/>
          </a:p>
        </p:txBody>
      </p:sp>
      <p:sp>
        <p:nvSpPr>
          <p:cNvPr id="4" name="フッター プレースホルダー 3">
            <a:extLst>
              <a:ext uri="{FF2B5EF4-FFF2-40B4-BE49-F238E27FC236}">
                <a16:creationId xmlns:a16="http://schemas.microsoft.com/office/drawing/2014/main" id="{45FFBCED-36B9-47AD-A37D-98E9D33DC399}"/>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Yu Gothic Medium" panose="020B0400000000000000" pitchFamily="34" charset="-128"/>
                <a:ea typeface="Yu Gothic Medium" panose="020B0400000000000000" pitchFamily="34"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Yu Gothic Medium" panose="020B0400000000000000" pitchFamily="34" charset="-128"/>
                <a:ea typeface="Yu Gothic Medium" panose="020B0400000000000000" pitchFamily="34" charset="-128"/>
                <a:cs typeface="+mn-cs"/>
              </a:rPr>
              <a:t>ハラスメント防止センター　李怜香</a:t>
            </a:r>
          </a:p>
        </p:txBody>
      </p:sp>
    </p:spTree>
    <p:extLst>
      <p:ext uri="{BB962C8B-B14F-4D97-AF65-F5344CB8AC3E}">
        <p14:creationId xmlns:p14="http://schemas.microsoft.com/office/powerpoint/2010/main" val="16535166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5C23B2-A537-4C83-BE6C-5F50015A59E3}"/>
              </a:ext>
            </a:extLst>
          </p:cNvPr>
          <p:cNvSpPr>
            <a:spLocks noGrp="1"/>
          </p:cNvSpPr>
          <p:nvPr>
            <p:ph type="title"/>
          </p:nvPr>
        </p:nvSpPr>
        <p:spPr/>
        <p:txBody>
          <a:bodyPr/>
          <a:lstStyle/>
          <a:p>
            <a:r>
              <a:rPr kumimoji="1" lang="ja-JP" altLang="en-US" dirty="0"/>
              <a:t>　　ハラスメントの被害を受けていると感じたら（</a:t>
            </a:r>
            <a:r>
              <a:rPr kumimoji="1" lang="en-US" altLang="ja-JP" dirty="0"/>
              <a:t>2</a:t>
            </a:r>
            <a:r>
              <a:rPr kumimoji="1" lang="ja-JP" altLang="en-US" dirty="0"/>
              <a:t>）</a:t>
            </a:r>
          </a:p>
        </p:txBody>
      </p:sp>
      <p:sp>
        <p:nvSpPr>
          <p:cNvPr id="3" name="コンテンツ プレースホルダー 2">
            <a:extLst>
              <a:ext uri="{FF2B5EF4-FFF2-40B4-BE49-F238E27FC236}">
                <a16:creationId xmlns:a16="http://schemas.microsoft.com/office/drawing/2014/main" id="{0238D59A-D5BA-494F-B5CB-1D029124396B}"/>
              </a:ext>
            </a:extLst>
          </p:cNvPr>
          <p:cNvSpPr>
            <a:spLocks noGrp="1"/>
          </p:cNvSpPr>
          <p:nvPr>
            <p:ph idx="1"/>
          </p:nvPr>
        </p:nvSpPr>
        <p:spPr>
          <a:xfrm>
            <a:off x="628650" y="972590"/>
            <a:ext cx="7886700" cy="5594465"/>
          </a:xfrm>
        </p:spPr>
        <p:txBody>
          <a:bodyPr>
            <a:normAutofit lnSpcReduction="10000"/>
          </a:bodyPr>
          <a:lstStyle/>
          <a:p>
            <a:pPr marL="0" indent="0">
              <a:lnSpc>
                <a:spcPct val="150000"/>
              </a:lnSpc>
              <a:buClr>
                <a:schemeClr val="accent2"/>
              </a:buClr>
              <a:buNone/>
            </a:pPr>
            <a:r>
              <a:rPr lang="ja-JP" altLang="en-US" dirty="0"/>
              <a:t>必ずやってほしいこと</a:t>
            </a:r>
            <a:endParaRPr lang="en-US" altLang="ja-JP" dirty="0"/>
          </a:p>
          <a:p>
            <a:pPr marL="382950" indent="-514350">
              <a:lnSpc>
                <a:spcPct val="150000"/>
              </a:lnSpc>
              <a:buClr>
                <a:schemeClr val="accent2"/>
              </a:buClr>
              <a:buFont typeface="+mj-lt"/>
              <a:buAutoNum type="arabicPeriod"/>
            </a:pPr>
            <a:r>
              <a:rPr lang="ja-JP" altLang="en-US" dirty="0"/>
              <a:t>家族・友人など、身近な人に相談する。</a:t>
            </a:r>
          </a:p>
          <a:p>
            <a:pPr marL="382950" indent="-514350">
              <a:lnSpc>
                <a:spcPct val="150000"/>
              </a:lnSpc>
              <a:buClr>
                <a:schemeClr val="accent2"/>
              </a:buClr>
              <a:buFont typeface="+mj-lt"/>
              <a:buAutoNum type="arabicPeriod"/>
            </a:pPr>
            <a:r>
              <a:rPr lang="ja-JP" altLang="en-US" dirty="0"/>
              <a:t>職場内（会社・労組）の相談窓口、外部の相談窓口に相談する。</a:t>
            </a:r>
            <a:r>
              <a:rPr lang="ja-JP" altLang="en-US" dirty="0">
                <a:solidFill>
                  <a:srgbClr val="FF0000"/>
                </a:solidFill>
              </a:rPr>
              <a:t>ハラスメントかどうかはっきりわからなくても、つらかったらまず相談</a:t>
            </a:r>
          </a:p>
          <a:p>
            <a:pPr marL="382950" indent="-514350">
              <a:lnSpc>
                <a:spcPct val="150000"/>
              </a:lnSpc>
              <a:buClr>
                <a:schemeClr val="accent2"/>
              </a:buClr>
              <a:buFont typeface="+mj-lt"/>
              <a:buAutoNum type="arabicPeriod"/>
            </a:pPr>
            <a:r>
              <a:rPr lang="ja-JP" altLang="en-US" dirty="0"/>
              <a:t>記録する。（録音も</a:t>
            </a:r>
            <a:r>
              <a:rPr lang="en-US" altLang="ja-JP" dirty="0"/>
              <a:t>OK</a:t>
            </a:r>
            <a:r>
              <a:rPr lang="ja-JP" altLang="en-US" dirty="0"/>
              <a:t>）</a:t>
            </a:r>
          </a:p>
          <a:p>
            <a:pPr marL="382950" indent="-514350">
              <a:lnSpc>
                <a:spcPct val="150000"/>
              </a:lnSpc>
              <a:buClr>
                <a:schemeClr val="accent2"/>
              </a:buClr>
              <a:buFont typeface="+mj-lt"/>
              <a:buAutoNum type="arabicPeriod"/>
            </a:pPr>
            <a:r>
              <a:rPr lang="ja-JP" altLang="en-US" dirty="0"/>
              <a:t>心身の不調を感じたら、早めに医者に行く。</a:t>
            </a:r>
          </a:p>
          <a:p>
            <a:pPr marL="397800" lvl="1" indent="0">
              <a:buNone/>
            </a:pPr>
            <a:endParaRPr kumimoji="1" lang="ja-JP" altLang="en-US" dirty="0"/>
          </a:p>
        </p:txBody>
      </p:sp>
      <p:sp>
        <p:nvSpPr>
          <p:cNvPr id="4" name="フッター プレースホルダー 3">
            <a:extLst>
              <a:ext uri="{FF2B5EF4-FFF2-40B4-BE49-F238E27FC236}">
                <a16:creationId xmlns:a16="http://schemas.microsoft.com/office/drawing/2014/main" id="{45FFBCED-36B9-47AD-A37D-98E9D33DC399}"/>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Yu Gothic Medium" panose="020B0400000000000000" pitchFamily="34" charset="-128"/>
                <a:ea typeface="Yu Gothic Medium" panose="020B0400000000000000" pitchFamily="34"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Yu Gothic Medium" panose="020B0400000000000000" pitchFamily="34" charset="-128"/>
                <a:ea typeface="Yu Gothic Medium" panose="020B0400000000000000" pitchFamily="34" charset="-128"/>
                <a:cs typeface="+mn-cs"/>
              </a:rPr>
              <a:t>ハラスメント防止センター　李怜香</a:t>
            </a:r>
          </a:p>
        </p:txBody>
      </p:sp>
    </p:spTree>
    <p:extLst>
      <p:ext uri="{BB962C8B-B14F-4D97-AF65-F5344CB8AC3E}">
        <p14:creationId xmlns:p14="http://schemas.microsoft.com/office/powerpoint/2010/main" val="36674226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F069B0-D848-0860-F47D-3DEC147EB185}"/>
              </a:ext>
            </a:extLst>
          </p:cNvPr>
          <p:cNvSpPr>
            <a:spLocks noGrp="1"/>
          </p:cNvSpPr>
          <p:nvPr>
            <p:ph type="title"/>
          </p:nvPr>
        </p:nvSpPr>
        <p:spPr/>
        <p:txBody>
          <a:bodyPr/>
          <a:lstStyle/>
          <a:p>
            <a:r>
              <a:rPr kumimoji="1" lang="ja-JP" altLang="en-US" dirty="0"/>
              <a:t>　　カスタマーハラスメント被害防止のためには</a:t>
            </a:r>
          </a:p>
        </p:txBody>
      </p:sp>
      <p:sp>
        <p:nvSpPr>
          <p:cNvPr id="3" name="コンテンツ プレースホルダー 2">
            <a:extLst>
              <a:ext uri="{FF2B5EF4-FFF2-40B4-BE49-F238E27FC236}">
                <a16:creationId xmlns:a16="http://schemas.microsoft.com/office/drawing/2014/main" id="{1B29A79C-C580-BB21-22D2-3D665B45AC1D}"/>
              </a:ext>
            </a:extLst>
          </p:cNvPr>
          <p:cNvSpPr>
            <a:spLocks noGrp="1"/>
          </p:cNvSpPr>
          <p:nvPr>
            <p:ph idx="1"/>
          </p:nvPr>
        </p:nvSpPr>
        <p:spPr/>
        <p:txBody>
          <a:bodyPr/>
          <a:lstStyle/>
          <a:p>
            <a:pPr>
              <a:lnSpc>
                <a:spcPct val="100000"/>
              </a:lnSpc>
            </a:pPr>
            <a:r>
              <a:rPr kumimoji="1" lang="ja-JP" altLang="en-US" dirty="0"/>
              <a:t>顧客対応で困難を感じたら</a:t>
            </a:r>
            <a:r>
              <a:rPr kumimoji="1" lang="en-US" altLang="ja-JP" dirty="0"/>
              <a:t>…</a:t>
            </a:r>
          </a:p>
          <a:p>
            <a:pPr lvl="1">
              <a:lnSpc>
                <a:spcPct val="100000"/>
              </a:lnSpc>
            </a:pPr>
            <a:r>
              <a:rPr lang="ja-JP" altLang="en-US" dirty="0"/>
              <a:t>「周りはみなひとりで対応しているのだから、自分もひとりでなんとかすべきでは？」</a:t>
            </a:r>
            <a:endParaRPr lang="en-US" altLang="ja-JP" dirty="0"/>
          </a:p>
          <a:p>
            <a:pPr lvl="1">
              <a:lnSpc>
                <a:spcPct val="100000"/>
              </a:lnSpc>
            </a:pPr>
            <a:r>
              <a:rPr kumimoji="1" lang="ja-JP" altLang="en-US" dirty="0"/>
              <a:t>「この程度のことをうまくさばけないようでは、能力を疑われてしまう」</a:t>
            </a:r>
            <a:endParaRPr kumimoji="1" lang="en-US" altLang="ja-JP" dirty="0"/>
          </a:p>
          <a:p>
            <a:pPr lvl="1">
              <a:lnSpc>
                <a:spcPct val="100000"/>
              </a:lnSpc>
            </a:pPr>
            <a:r>
              <a:rPr lang="ja-JP" altLang="en-US" dirty="0"/>
              <a:t>「顧客や整備工場とよい関係をつくるのが自分の仕事だ」</a:t>
            </a:r>
            <a:endParaRPr kumimoji="1" lang="en-US" altLang="ja-JP" dirty="0"/>
          </a:p>
          <a:p>
            <a:pPr>
              <a:lnSpc>
                <a:spcPct val="100000"/>
              </a:lnSpc>
            </a:pPr>
            <a:r>
              <a:rPr kumimoji="1" lang="ja-JP" altLang="en-US" dirty="0"/>
              <a:t>つらいときにすぐに相談できる体制づくり</a:t>
            </a:r>
            <a:endParaRPr kumimoji="1" lang="en-US" altLang="ja-JP" dirty="0"/>
          </a:p>
          <a:p>
            <a:pPr lvl="1">
              <a:lnSpc>
                <a:spcPct val="100000"/>
              </a:lnSpc>
            </a:pPr>
            <a:r>
              <a:rPr lang="ja-JP" altLang="en-US" dirty="0"/>
              <a:t>正当な要求・クレームなのか、カスハラなのか判断に迷ったら、まずチーム内で相談し、周囲を巻き込んで対応する</a:t>
            </a:r>
            <a:endParaRPr kumimoji="1" lang="en-US" altLang="ja-JP" dirty="0"/>
          </a:p>
          <a:p>
            <a:pPr lvl="1">
              <a:lnSpc>
                <a:spcPct val="100000"/>
              </a:lnSpc>
            </a:pPr>
            <a:r>
              <a:rPr kumimoji="1" lang="ja-JP" altLang="en-US" dirty="0"/>
              <a:t>日頃から管理職・職場リーダーが、「カスハラは個人の問題ではなく職場全体で対応すべきものであり、いつでも相談してほしい」旨、強調する</a:t>
            </a:r>
            <a:endParaRPr kumimoji="1" lang="en-US" altLang="ja-JP" dirty="0"/>
          </a:p>
          <a:p>
            <a:pPr lvl="1">
              <a:lnSpc>
                <a:spcPct val="100000"/>
              </a:lnSpc>
            </a:pPr>
            <a:r>
              <a:rPr lang="ja-JP" altLang="en-US" dirty="0"/>
              <a:t>「難しい顧客に対応するのも仕事のうち」という旧来の考え方を見直す</a:t>
            </a:r>
            <a:endParaRPr lang="en-US" altLang="ja-JP" dirty="0"/>
          </a:p>
          <a:p>
            <a:endParaRPr kumimoji="1" lang="ja-JP" altLang="en-US" dirty="0"/>
          </a:p>
        </p:txBody>
      </p:sp>
      <p:sp>
        <p:nvSpPr>
          <p:cNvPr id="4" name="フッター プレースホルダー 3">
            <a:extLst>
              <a:ext uri="{FF2B5EF4-FFF2-40B4-BE49-F238E27FC236}">
                <a16:creationId xmlns:a16="http://schemas.microsoft.com/office/drawing/2014/main" id="{AA85A139-56AB-8190-9E65-FC873610D470}"/>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2270985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F069B0-D848-0860-F47D-3DEC147EB185}"/>
              </a:ext>
            </a:extLst>
          </p:cNvPr>
          <p:cNvSpPr>
            <a:spLocks noGrp="1"/>
          </p:cNvSpPr>
          <p:nvPr>
            <p:ph type="title"/>
          </p:nvPr>
        </p:nvSpPr>
        <p:spPr/>
        <p:txBody>
          <a:bodyPr/>
          <a:lstStyle/>
          <a:p>
            <a:r>
              <a:rPr kumimoji="1" lang="ja-JP" altLang="en-US" dirty="0"/>
              <a:t>　　カスタマーハラスメント被害防止のためには</a:t>
            </a:r>
          </a:p>
        </p:txBody>
      </p:sp>
      <p:sp>
        <p:nvSpPr>
          <p:cNvPr id="3" name="コンテンツ プレースホルダー 2">
            <a:extLst>
              <a:ext uri="{FF2B5EF4-FFF2-40B4-BE49-F238E27FC236}">
                <a16:creationId xmlns:a16="http://schemas.microsoft.com/office/drawing/2014/main" id="{1B29A79C-C580-BB21-22D2-3D665B45AC1D}"/>
              </a:ext>
            </a:extLst>
          </p:cNvPr>
          <p:cNvSpPr>
            <a:spLocks noGrp="1"/>
          </p:cNvSpPr>
          <p:nvPr>
            <p:ph idx="1"/>
          </p:nvPr>
        </p:nvSpPr>
        <p:spPr/>
        <p:txBody>
          <a:bodyPr/>
          <a:lstStyle/>
          <a:p>
            <a:pPr>
              <a:lnSpc>
                <a:spcPct val="100000"/>
              </a:lnSpc>
            </a:pPr>
            <a:r>
              <a:rPr kumimoji="1" lang="ja-JP" altLang="en-US" dirty="0"/>
              <a:t>顧客対応で困難を感じたら</a:t>
            </a:r>
            <a:r>
              <a:rPr kumimoji="1" lang="en-US" altLang="ja-JP" dirty="0"/>
              <a:t>…</a:t>
            </a:r>
          </a:p>
          <a:p>
            <a:pPr lvl="1">
              <a:lnSpc>
                <a:spcPct val="100000"/>
              </a:lnSpc>
            </a:pPr>
            <a:r>
              <a:rPr lang="ja-JP" altLang="en-US" dirty="0"/>
              <a:t>「周りはみなひとりで対応しているのだから、自分もひとりでなんとかすべきでは？」</a:t>
            </a:r>
            <a:endParaRPr lang="en-US" altLang="ja-JP" dirty="0"/>
          </a:p>
          <a:p>
            <a:pPr lvl="1">
              <a:lnSpc>
                <a:spcPct val="100000"/>
              </a:lnSpc>
            </a:pPr>
            <a:r>
              <a:rPr kumimoji="1" lang="ja-JP" altLang="en-US" dirty="0"/>
              <a:t>「この程度のことをうまくさばけないようでは、能力を疑われてしまう」</a:t>
            </a:r>
            <a:endParaRPr kumimoji="1" lang="en-US" altLang="ja-JP" dirty="0"/>
          </a:p>
          <a:p>
            <a:pPr lvl="1">
              <a:lnSpc>
                <a:spcPct val="100000"/>
              </a:lnSpc>
            </a:pPr>
            <a:r>
              <a:rPr lang="ja-JP" altLang="en-US" dirty="0"/>
              <a:t>「顧客や整備工場とよい関係をつくるのが自分の仕事だ」</a:t>
            </a:r>
            <a:endParaRPr kumimoji="1" lang="en-US" altLang="ja-JP" dirty="0"/>
          </a:p>
          <a:p>
            <a:pPr>
              <a:lnSpc>
                <a:spcPct val="100000"/>
              </a:lnSpc>
            </a:pPr>
            <a:r>
              <a:rPr kumimoji="1" lang="ja-JP" altLang="en-US" dirty="0"/>
              <a:t>つらいときにすぐに相談できる体制づくり</a:t>
            </a:r>
            <a:endParaRPr kumimoji="1" lang="en-US" altLang="ja-JP" dirty="0"/>
          </a:p>
          <a:p>
            <a:pPr lvl="1">
              <a:lnSpc>
                <a:spcPct val="100000"/>
              </a:lnSpc>
            </a:pPr>
            <a:r>
              <a:rPr lang="ja-JP" altLang="en-US" dirty="0"/>
              <a:t>正当な要求・クレームなのか、カスハラなのか判断に迷ったら、まずチーム内で相談し、周囲を巻き込んで対応する</a:t>
            </a:r>
            <a:endParaRPr kumimoji="1" lang="en-US" altLang="ja-JP" dirty="0"/>
          </a:p>
          <a:p>
            <a:pPr lvl="1">
              <a:lnSpc>
                <a:spcPct val="100000"/>
              </a:lnSpc>
            </a:pPr>
            <a:r>
              <a:rPr kumimoji="1" lang="ja-JP" altLang="en-US" dirty="0"/>
              <a:t>日頃から管理職・職場リーダーが、「カスハラは個人の問題ではなく職場全体で対応すべきものであり、いつでも相談してほしい」旨、強調する</a:t>
            </a:r>
            <a:endParaRPr kumimoji="1" lang="en-US" altLang="ja-JP" dirty="0"/>
          </a:p>
          <a:p>
            <a:pPr lvl="1">
              <a:lnSpc>
                <a:spcPct val="100000"/>
              </a:lnSpc>
            </a:pPr>
            <a:r>
              <a:rPr lang="ja-JP" altLang="en-US" dirty="0"/>
              <a:t>「難しい顧客に対応するのも仕事のうち」という旧来の考え方を見直す</a:t>
            </a:r>
            <a:endParaRPr lang="en-US" altLang="ja-JP" dirty="0"/>
          </a:p>
          <a:p>
            <a:endParaRPr kumimoji="1" lang="ja-JP" altLang="en-US" dirty="0"/>
          </a:p>
        </p:txBody>
      </p:sp>
      <p:sp>
        <p:nvSpPr>
          <p:cNvPr id="4" name="フッター プレースホルダー 3">
            <a:extLst>
              <a:ext uri="{FF2B5EF4-FFF2-40B4-BE49-F238E27FC236}">
                <a16:creationId xmlns:a16="http://schemas.microsoft.com/office/drawing/2014/main" id="{AA85A139-56AB-8190-9E65-FC873610D470}"/>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
        <p:nvSpPr>
          <p:cNvPr id="5" name="四角形: 角を丸くする 4">
            <a:extLst>
              <a:ext uri="{FF2B5EF4-FFF2-40B4-BE49-F238E27FC236}">
                <a16:creationId xmlns:a16="http://schemas.microsoft.com/office/drawing/2014/main" id="{2880F733-B0AF-3E12-2388-5EE9517791B4}"/>
              </a:ext>
            </a:extLst>
          </p:cNvPr>
          <p:cNvSpPr/>
          <p:nvPr/>
        </p:nvSpPr>
        <p:spPr>
          <a:xfrm>
            <a:off x="434109" y="1422400"/>
            <a:ext cx="8183418" cy="1773382"/>
          </a:xfrm>
          <a:prstGeom prst="roundRect">
            <a:avLst/>
          </a:prstGeom>
          <a:noFill/>
          <a:ln w="38100">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4284F8EC-BB3C-9D81-5743-874A6488C5D4}"/>
              </a:ext>
            </a:extLst>
          </p:cNvPr>
          <p:cNvSpPr txBox="1"/>
          <p:nvPr/>
        </p:nvSpPr>
        <p:spPr>
          <a:xfrm>
            <a:off x="240146" y="1968214"/>
            <a:ext cx="1016000" cy="584775"/>
          </a:xfrm>
          <a:prstGeom prst="rect">
            <a:avLst/>
          </a:prstGeom>
          <a:solidFill>
            <a:srgbClr val="FF0000"/>
          </a:solidFill>
        </p:spPr>
        <p:txBody>
          <a:bodyPr wrap="square" rtlCol="0">
            <a:spAutoFit/>
          </a:bodyPr>
          <a:lstStyle/>
          <a:p>
            <a:r>
              <a:rPr kumimoji="1" lang="en-US" altLang="ja-JP" sz="3200" dirty="0">
                <a:solidFill>
                  <a:schemeClr val="bg1"/>
                </a:solidFill>
              </a:rPr>
              <a:t>NG!</a:t>
            </a:r>
            <a:endParaRPr kumimoji="1" lang="ja-JP" altLang="en-US" sz="3200" dirty="0">
              <a:solidFill>
                <a:schemeClr val="bg1"/>
              </a:solidFill>
            </a:endParaRPr>
          </a:p>
        </p:txBody>
      </p:sp>
    </p:spTree>
    <p:extLst>
      <p:ext uri="{BB962C8B-B14F-4D97-AF65-F5344CB8AC3E}">
        <p14:creationId xmlns:p14="http://schemas.microsoft.com/office/powerpoint/2010/main" val="3245861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Effect transition="in" filter="fade">
                                      <p:cBhvr>
                                        <p:cTn id="9" dur="1000"/>
                                        <p:tgtEl>
                                          <p:spTgt spid="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Effect transition="in" filter="fade">
                                      <p:cBhvr>
                                        <p:cTn id="1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29" name="Rectangle 2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F0302020204030204"/>
              <a:ea typeface="+mn-ea"/>
              <a:cs typeface="+mn-cs"/>
            </a:endParaRPr>
          </a:p>
        </p:txBody>
      </p:sp>
      <p:sp>
        <p:nvSpPr>
          <p:cNvPr id="3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3" name="Oval 3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7350" y="2099696"/>
            <a:ext cx="1456680"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5" name="Arc 3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836384" y="1866059"/>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タイトル 5">
            <a:extLst>
              <a:ext uri="{FF2B5EF4-FFF2-40B4-BE49-F238E27FC236}">
                <a16:creationId xmlns:a16="http://schemas.microsoft.com/office/drawing/2014/main" id="{B52E3350-ED0C-46D0-93AE-931C35A3F782}"/>
              </a:ext>
            </a:extLst>
          </p:cNvPr>
          <p:cNvSpPr>
            <a:spLocks noGrp="1"/>
          </p:cNvSpPr>
          <p:nvPr>
            <p:ph type="title"/>
          </p:nvPr>
        </p:nvSpPr>
        <p:spPr>
          <a:xfrm>
            <a:off x="1089890" y="1939159"/>
            <a:ext cx="7672529" cy="2751086"/>
          </a:xfrm>
        </p:spPr>
        <p:txBody>
          <a:bodyPr vert="horz" lIns="91440" tIns="45720" rIns="91440" bIns="45720" rtlCol="0" anchor="b">
            <a:normAutofit/>
          </a:bodyPr>
          <a:lstStyle/>
          <a:p>
            <a:pPr algn="r"/>
            <a:r>
              <a:rPr kumimoji="1" lang="ja-JP" altLang="en-US" kern="1200" dirty="0">
                <a:solidFill>
                  <a:schemeClr val="tx1"/>
                </a:solidFill>
                <a:latin typeface="+mj-lt"/>
                <a:ea typeface="+mj-ea"/>
                <a:cs typeface="+mj-cs"/>
              </a:rPr>
              <a:t>ハラスメント相談を受ける際の注意点</a:t>
            </a:r>
          </a:p>
        </p:txBody>
      </p:sp>
      <p:sp>
        <p:nvSpPr>
          <p:cNvPr id="7" name="テキスト プレースホルダー 6">
            <a:extLst>
              <a:ext uri="{FF2B5EF4-FFF2-40B4-BE49-F238E27FC236}">
                <a16:creationId xmlns:a16="http://schemas.microsoft.com/office/drawing/2014/main" id="{F67D9885-26E0-4759-BB81-86E31AF0D943}"/>
              </a:ext>
            </a:extLst>
          </p:cNvPr>
          <p:cNvSpPr>
            <a:spLocks noGrp="1"/>
          </p:cNvSpPr>
          <p:nvPr>
            <p:ph type="body" idx="1"/>
          </p:nvPr>
        </p:nvSpPr>
        <p:spPr>
          <a:xfrm>
            <a:off x="3028950" y="5172364"/>
            <a:ext cx="5733470" cy="939399"/>
          </a:xfrm>
        </p:spPr>
        <p:txBody>
          <a:bodyPr vert="horz" lIns="91440" tIns="45720" rIns="91440" bIns="45720" rtlCol="0">
            <a:normAutofit/>
          </a:bodyPr>
          <a:lstStyle/>
          <a:p>
            <a:pPr algn="r"/>
            <a:endParaRPr kumimoji="1" lang="en-US" altLang="ja-JP" sz="2200" kern="1200" dirty="0">
              <a:solidFill>
                <a:schemeClr val="tx1"/>
              </a:solidFill>
              <a:latin typeface="+mn-lt"/>
              <a:ea typeface="+mn-ea"/>
              <a:cs typeface="+mn-cs"/>
            </a:endParaRPr>
          </a:p>
        </p:txBody>
      </p:sp>
    </p:spTree>
    <p:extLst>
      <p:ext uri="{BB962C8B-B14F-4D97-AF65-F5344CB8AC3E}">
        <p14:creationId xmlns:p14="http://schemas.microsoft.com/office/powerpoint/2010/main" val="17338938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5D8B0C-450E-4655-9412-AA6F9DBC5203}"/>
              </a:ext>
            </a:extLst>
          </p:cNvPr>
          <p:cNvSpPr>
            <a:spLocks noGrp="1"/>
          </p:cNvSpPr>
          <p:nvPr>
            <p:ph type="title"/>
          </p:nvPr>
        </p:nvSpPr>
        <p:spPr/>
        <p:txBody>
          <a:bodyPr/>
          <a:lstStyle/>
          <a:p>
            <a:r>
              <a:rPr kumimoji="1" lang="ja-JP" altLang="en-US"/>
              <a:t>　　一般的な相談の流れ</a:t>
            </a:r>
          </a:p>
        </p:txBody>
      </p:sp>
      <p:sp>
        <p:nvSpPr>
          <p:cNvPr id="3" name="コンテンツ プレースホルダー 2">
            <a:extLst>
              <a:ext uri="{FF2B5EF4-FFF2-40B4-BE49-F238E27FC236}">
                <a16:creationId xmlns:a16="http://schemas.microsoft.com/office/drawing/2014/main" id="{7C9A571F-E46F-4D58-9F1B-7F1126C5C6CD}"/>
              </a:ext>
            </a:extLst>
          </p:cNvPr>
          <p:cNvSpPr>
            <a:spLocks noGrp="1"/>
          </p:cNvSpPr>
          <p:nvPr>
            <p:ph idx="1"/>
          </p:nvPr>
        </p:nvSpPr>
        <p:spPr/>
        <p:txBody>
          <a:bodyPr/>
          <a:lstStyle/>
          <a:p>
            <a:pPr marL="382950" indent="-514350">
              <a:buFont typeface="+mj-lt"/>
              <a:buAutoNum type="arabicPeriod"/>
            </a:pPr>
            <a:r>
              <a:rPr kumimoji="1" lang="ja-JP" altLang="en-US"/>
              <a:t>話をよく聴く</a:t>
            </a:r>
            <a:endParaRPr kumimoji="1" lang="en-US" altLang="ja-JP"/>
          </a:p>
          <a:p>
            <a:pPr marL="382950" indent="-514350">
              <a:buFont typeface="+mj-lt"/>
              <a:buAutoNum type="arabicPeriod"/>
            </a:pPr>
            <a:r>
              <a:rPr lang="ja-JP" altLang="en-US"/>
              <a:t>事実関係・問題点を整理する</a:t>
            </a:r>
            <a:endParaRPr lang="en-US" altLang="ja-JP"/>
          </a:p>
          <a:p>
            <a:pPr marL="382950" indent="-514350">
              <a:buFont typeface="+mj-lt"/>
              <a:buAutoNum type="arabicPeriod"/>
            </a:pPr>
            <a:r>
              <a:rPr kumimoji="1" lang="ja-JP" altLang="en-US"/>
              <a:t>本人の意思を確認する</a:t>
            </a:r>
            <a:endParaRPr kumimoji="1" lang="en-US" altLang="ja-JP"/>
          </a:p>
          <a:p>
            <a:pPr marL="382950" indent="-514350">
              <a:buFont typeface="+mj-lt"/>
              <a:buAutoNum type="arabicPeriod"/>
            </a:pPr>
            <a:r>
              <a:rPr lang="ja-JP" altLang="en-US"/>
              <a:t>助言する</a:t>
            </a:r>
            <a:endParaRPr lang="en-US" altLang="ja-JP"/>
          </a:p>
          <a:p>
            <a:pPr marL="382950" indent="-514350">
              <a:buFont typeface="+mj-lt"/>
              <a:buAutoNum type="arabicPeriod"/>
            </a:pPr>
            <a:r>
              <a:rPr kumimoji="1" lang="ja-JP" altLang="en-US"/>
              <a:t>必要があれば、専門家や窓口を紹介する</a:t>
            </a:r>
          </a:p>
        </p:txBody>
      </p:sp>
      <p:sp>
        <p:nvSpPr>
          <p:cNvPr id="4" name="フッター プレースホルダー 3">
            <a:extLst>
              <a:ext uri="{FF2B5EF4-FFF2-40B4-BE49-F238E27FC236}">
                <a16:creationId xmlns:a16="http://schemas.microsoft.com/office/drawing/2014/main" id="{9BF2475A-F082-4F67-AB68-B18D280AE704}"/>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16057884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5D8B0C-450E-4655-9412-AA6F9DBC5203}"/>
              </a:ext>
            </a:extLst>
          </p:cNvPr>
          <p:cNvSpPr>
            <a:spLocks noGrp="1"/>
          </p:cNvSpPr>
          <p:nvPr>
            <p:ph type="title"/>
          </p:nvPr>
        </p:nvSpPr>
        <p:spPr/>
        <p:txBody>
          <a:bodyPr/>
          <a:lstStyle/>
          <a:p>
            <a:r>
              <a:rPr kumimoji="1" lang="ja-JP" altLang="en-US"/>
              <a:t>　　一般的な相談の流れ</a:t>
            </a:r>
          </a:p>
        </p:txBody>
      </p:sp>
      <p:sp>
        <p:nvSpPr>
          <p:cNvPr id="3" name="コンテンツ プレースホルダー 2">
            <a:extLst>
              <a:ext uri="{FF2B5EF4-FFF2-40B4-BE49-F238E27FC236}">
                <a16:creationId xmlns:a16="http://schemas.microsoft.com/office/drawing/2014/main" id="{7C9A571F-E46F-4D58-9F1B-7F1126C5C6CD}"/>
              </a:ext>
            </a:extLst>
          </p:cNvPr>
          <p:cNvSpPr>
            <a:spLocks noGrp="1"/>
          </p:cNvSpPr>
          <p:nvPr>
            <p:ph idx="1"/>
          </p:nvPr>
        </p:nvSpPr>
        <p:spPr/>
        <p:txBody>
          <a:bodyPr/>
          <a:lstStyle/>
          <a:p>
            <a:pPr marL="382950" indent="-514350">
              <a:buFont typeface="+mj-lt"/>
              <a:buAutoNum type="arabicPeriod"/>
            </a:pPr>
            <a:r>
              <a:rPr kumimoji="1" lang="ja-JP" altLang="en-US"/>
              <a:t>話をよく聴く</a:t>
            </a:r>
            <a:endParaRPr kumimoji="1" lang="en-US" altLang="ja-JP"/>
          </a:p>
          <a:p>
            <a:pPr marL="382950" indent="-514350">
              <a:buFont typeface="+mj-lt"/>
              <a:buAutoNum type="arabicPeriod"/>
            </a:pPr>
            <a:r>
              <a:rPr lang="ja-JP" altLang="en-US"/>
              <a:t>事実関係・問題点を整理する</a:t>
            </a:r>
            <a:endParaRPr lang="en-US" altLang="ja-JP"/>
          </a:p>
          <a:p>
            <a:pPr marL="382950" indent="-514350">
              <a:buFont typeface="+mj-lt"/>
              <a:buAutoNum type="arabicPeriod"/>
            </a:pPr>
            <a:r>
              <a:rPr kumimoji="1" lang="ja-JP" altLang="en-US"/>
              <a:t>本人の意思を確認する</a:t>
            </a:r>
            <a:endParaRPr kumimoji="1" lang="en-US" altLang="ja-JP"/>
          </a:p>
          <a:p>
            <a:pPr marL="382950" indent="-514350">
              <a:buFont typeface="+mj-lt"/>
              <a:buAutoNum type="arabicPeriod"/>
            </a:pPr>
            <a:r>
              <a:rPr lang="ja-JP" altLang="en-US"/>
              <a:t>助言する</a:t>
            </a:r>
            <a:endParaRPr lang="en-US" altLang="ja-JP"/>
          </a:p>
          <a:p>
            <a:pPr marL="382950" indent="-514350">
              <a:buFont typeface="+mj-lt"/>
              <a:buAutoNum type="arabicPeriod"/>
            </a:pPr>
            <a:r>
              <a:rPr kumimoji="1" lang="ja-JP" altLang="en-US"/>
              <a:t>必要があれば、専門家や窓口を紹介する</a:t>
            </a:r>
          </a:p>
        </p:txBody>
      </p:sp>
      <p:sp>
        <p:nvSpPr>
          <p:cNvPr id="4" name="フッター プレースホルダー 3">
            <a:extLst>
              <a:ext uri="{FF2B5EF4-FFF2-40B4-BE49-F238E27FC236}">
                <a16:creationId xmlns:a16="http://schemas.microsoft.com/office/drawing/2014/main" id="{9BF2475A-F082-4F67-AB68-B18D280AE704}"/>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
        <p:nvSpPr>
          <p:cNvPr id="5" name="吹き出し: 円形 4">
            <a:extLst>
              <a:ext uri="{FF2B5EF4-FFF2-40B4-BE49-F238E27FC236}">
                <a16:creationId xmlns:a16="http://schemas.microsoft.com/office/drawing/2014/main" id="{0502AD6B-16D2-4AF9-AB6E-8F0FB24E57C8}"/>
              </a:ext>
            </a:extLst>
          </p:cNvPr>
          <p:cNvSpPr/>
          <p:nvPr/>
        </p:nvSpPr>
        <p:spPr>
          <a:xfrm>
            <a:off x="2814223" y="4216408"/>
            <a:ext cx="5042516" cy="1669002"/>
          </a:xfrm>
          <a:prstGeom prst="wedgeEllipseCallout">
            <a:avLst>
              <a:gd name="adj1" fmla="val -51643"/>
              <a:gd name="adj2" fmla="val -111892"/>
            </a:avLst>
          </a:prstGeom>
          <a:solidFill>
            <a:srgbClr val="4472C4">
              <a:alpha val="3411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a:solidFill>
                  <a:schemeClr val="accent1">
                    <a:lumMod val="50000"/>
                  </a:schemeClr>
                </a:solidFill>
              </a:rPr>
              <a:t>しなくてもよい！</a:t>
            </a:r>
          </a:p>
        </p:txBody>
      </p:sp>
    </p:spTree>
    <p:extLst>
      <p:ext uri="{BB962C8B-B14F-4D97-AF65-F5344CB8AC3E}">
        <p14:creationId xmlns:p14="http://schemas.microsoft.com/office/powerpoint/2010/main" val="2163032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2EC549-DC05-4048-9960-7147CD4693BE}"/>
              </a:ext>
            </a:extLst>
          </p:cNvPr>
          <p:cNvSpPr>
            <a:spLocks noGrp="1"/>
          </p:cNvSpPr>
          <p:nvPr>
            <p:ph type="title"/>
          </p:nvPr>
        </p:nvSpPr>
        <p:spPr/>
        <p:txBody>
          <a:bodyPr/>
          <a:lstStyle/>
          <a:p>
            <a:r>
              <a:rPr kumimoji="1" lang="ja-JP" altLang="en-US" dirty="0"/>
              <a:t>　　話を聴くときはこんなふうにしようー傾聴</a:t>
            </a:r>
          </a:p>
        </p:txBody>
      </p:sp>
      <p:sp>
        <p:nvSpPr>
          <p:cNvPr id="3" name="コンテンツ プレースホルダー 2">
            <a:extLst>
              <a:ext uri="{FF2B5EF4-FFF2-40B4-BE49-F238E27FC236}">
                <a16:creationId xmlns:a16="http://schemas.microsoft.com/office/drawing/2014/main" id="{46D5E5A1-E7A1-4077-9D2B-8C76FB6564CB}"/>
              </a:ext>
            </a:extLst>
          </p:cNvPr>
          <p:cNvSpPr>
            <a:spLocks noGrp="1"/>
          </p:cNvSpPr>
          <p:nvPr>
            <p:ph idx="1"/>
          </p:nvPr>
        </p:nvSpPr>
        <p:spPr/>
        <p:txBody>
          <a:bodyPr>
            <a:normAutofit fontScale="92500" lnSpcReduction="10000"/>
          </a:bodyPr>
          <a:lstStyle/>
          <a:p>
            <a:r>
              <a:rPr kumimoji="1" lang="ja-JP" altLang="en-US" dirty="0"/>
              <a:t>相手の話に集中する</a:t>
            </a:r>
            <a:endParaRPr kumimoji="1" lang="en-US" altLang="ja-JP" dirty="0"/>
          </a:p>
          <a:p>
            <a:pPr lvl="1"/>
            <a:r>
              <a:rPr kumimoji="1" lang="ja-JP" altLang="en-US" dirty="0"/>
              <a:t>自分の体験等、ほかの考えが浮かんだら、いったん脇に置く</a:t>
            </a:r>
            <a:endParaRPr kumimoji="1" lang="en-US" altLang="ja-JP" dirty="0"/>
          </a:p>
          <a:p>
            <a:r>
              <a:rPr kumimoji="1" lang="ja-JP" altLang="en-US" dirty="0"/>
              <a:t>うなづき、あいずちを少しオーバーに</a:t>
            </a:r>
          </a:p>
          <a:p>
            <a:r>
              <a:rPr kumimoji="1" lang="ja-JP" altLang="en-US" dirty="0"/>
              <a:t>相手の顔を見る。体ごと相手に向ける</a:t>
            </a:r>
          </a:p>
          <a:p>
            <a:r>
              <a:rPr kumimoji="1" lang="ja-JP" altLang="en-US" dirty="0"/>
              <a:t>腕組みをしたり、足を組んだりしない</a:t>
            </a:r>
          </a:p>
          <a:p>
            <a:r>
              <a:rPr kumimoji="1" lang="ja-JP" altLang="en-US" dirty="0"/>
              <a:t>さえぎらない、とがめない</a:t>
            </a:r>
          </a:p>
          <a:p>
            <a:r>
              <a:rPr kumimoji="1" lang="ja-JP" altLang="en-US" dirty="0"/>
              <a:t>相手の言葉のポイントをくりかえす（キーワード応答）</a:t>
            </a:r>
          </a:p>
          <a:p>
            <a:r>
              <a:rPr kumimoji="1" lang="ja-JP" altLang="en-US" dirty="0"/>
              <a:t>相手に求められなければ、アドバイスしない</a:t>
            </a:r>
            <a:endParaRPr kumimoji="1" lang="en-US" altLang="ja-JP" dirty="0"/>
          </a:p>
          <a:p>
            <a:pPr lvl="1"/>
            <a:r>
              <a:rPr lang="ja-JP" altLang="en-US" dirty="0"/>
              <a:t>アドバイスを求められても、必ずしも答える必要はない</a:t>
            </a:r>
            <a:endParaRPr kumimoji="1" lang="ja-JP" altLang="en-US" dirty="0"/>
          </a:p>
          <a:p>
            <a:endParaRPr kumimoji="1" lang="ja-JP" altLang="en-US" dirty="0"/>
          </a:p>
        </p:txBody>
      </p:sp>
      <p:sp>
        <p:nvSpPr>
          <p:cNvPr id="4" name="フッター プレースホルダー 3">
            <a:extLst>
              <a:ext uri="{FF2B5EF4-FFF2-40B4-BE49-F238E27FC236}">
                <a16:creationId xmlns:a16="http://schemas.microsoft.com/office/drawing/2014/main" id="{D6ED4134-66D5-4370-B732-1962257ECD9C}"/>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27741460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F9DDA4-1B20-F6F0-2A5C-08C66A13EB24}"/>
              </a:ext>
            </a:extLst>
          </p:cNvPr>
          <p:cNvSpPr>
            <a:spLocks noGrp="1"/>
          </p:cNvSpPr>
          <p:nvPr>
            <p:ph type="title"/>
          </p:nvPr>
        </p:nvSpPr>
        <p:spPr/>
        <p:txBody>
          <a:bodyPr/>
          <a:lstStyle/>
          <a:p>
            <a:r>
              <a:rPr kumimoji="1" lang="ja-JP" altLang="en-US" dirty="0"/>
              <a:t>　　キーワード応答をやってみよう</a:t>
            </a:r>
          </a:p>
        </p:txBody>
      </p:sp>
      <p:sp>
        <p:nvSpPr>
          <p:cNvPr id="3" name="コンテンツ プレースホルダー 2">
            <a:extLst>
              <a:ext uri="{FF2B5EF4-FFF2-40B4-BE49-F238E27FC236}">
                <a16:creationId xmlns:a16="http://schemas.microsoft.com/office/drawing/2014/main" id="{BBC429B9-77C5-C51B-4E53-67E4D05E83B2}"/>
              </a:ext>
            </a:extLst>
          </p:cNvPr>
          <p:cNvSpPr>
            <a:spLocks noGrp="1"/>
          </p:cNvSpPr>
          <p:nvPr>
            <p:ph idx="1"/>
          </p:nvPr>
        </p:nvSpPr>
        <p:spPr>
          <a:xfrm>
            <a:off x="628649" y="972590"/>
            <a:ext cx="8072005" cy="5520283"/>
          </a:xfrm>
        </p:spPr>
        <p:txBody>
          <a:bodyPr>
            <a:normAutofit fontScale="85000" lnSpcReduction="10000"/>
          </a:bodyPr>
          <a:lstStyle/>
          <a:p>
            <a:pPr marL="382950" indent="-514350">
              <a:buFont typeface="+mj-lt"/>
              <a:buAutoNum type="arabicPeriod"/>
            </a:pPr>
            <a:r>
              <a:rPr kumimoji="1" lang="ja-JP" altLang="en-US" dirty="0"/>
              <a:t>ペアになり、「話し手」「聴き手」の役割を決める</a:t>
            </a:r>
            <a:endParaRPr kumimoji="1" lang="en-US" altLang="ja-JP" dirty="0"/>
          </a:p>
          <a:p>
            <a:pPr marL="382950" indent="-514350">
              <a:buFont typeface="+mj-lt"/>
              <a:buAutoNum type="arabicPeriod"/>
            </a:pPr>
            <a:r>
              <a:rPr kumimoji="1" lang="ja-JP" altLang="en-US" dirty="0"/>
              <a:t>「話し手」は</a:t>
            </a:r>
            <a:r>
              <a:rPr kumimoji="1" lang="en-US" altLang="ja-JP" dirty="0"/>
              <a:t>3</a:t>
            </a:r>
            <a:r>
              <a:rPr kumimoji="1" lang="ja-JP" altLang="en-US" dirty="0"/>
              <a:t>分間、自由に話をする。</a:t>
            </a:r>
            <a:endParaRPr kumimoji="1" lang="en-US" altLang="ja-JP" dirty="0"/>
          </a:p>
          <a:p>
            <a:pPr lvl="1"/>
            <a:r>
              <a:rPr lang="ja-JP" altLang="en-US" dirty="0"/>
              <a:t>最近ハマっていること</a:t>
            </a:r>
            <a:endParaRPr lang="en-US" altLang="ja-JP" dirty="0"/>
          </a:p>
          <a:p>
            <a:pPr lvl="1"/>
            <a:r>
              <a:rPr kumimoji="1" lang="ja-JP" altLang="en-US" dirty="0"/>
              <a:t>最近楽しかったこと、がっかりしたこと、怒りを感じたこと</a:t>
            </a:r>
            <a:endParaRPr kumimoji="1" lang="en-US" altLang="ja-JP" dirty="0"/>
          </a:p>
          <a:p>
            <a:pPr lvl="1"/>
            <a:r>
              <a:rPr lang="ja-JP" altLang="en-US" dirty="0"/>
              <a:t>自慢したいこと、愚痴りたいこと</a:t>
            </a:r>
            <a:endParaRPr lang="en-US" altLang="ja-JP" dirty="0"/>
          </a:p>
          <a:p>
            <a:pPr marL="382950" indent="-514350">
              <a:buFont typeface="+mj-lt"/>
              <a:buAutoNum type="arabicPeriod"/>
            </a:pPr>
            <a:r>
              <a:rPr lang="ja-JP" altLang="en-US" dirty="0"/>
              <a:t>「聴き手」は「キーワード応答」を意識して傾聴する</a:t>
            </a:r>
            <a:endParaRPr lang="en-US" altLang="ja-JP" dirty="0"/>
          </a:p>
          <a:p>
            <a:pPr lvl="1"/>
            <a:r>
              <a:rPr lang="ja-JP" altLang="en-US" dirty="0"/>
              <a:t>「話し手」は、練習のパートナーであり、練習の主体は「聴き手」</a:t>
            </a:r>
            <a:endParaRPr lang="en-US" altLang="ja-JP" dirty="0"/>
          </a:p>
          <a:p>
            <a:pPr lvl="2"/>
            <a:r>
              <a:rPr lang="ja-JP" altLang="en-US" dirty="0"/>
              <a:t>話のうまいへたは気にしなくてよい</a:t>
            </a:r>
            <a:endParaRPr lang="en-US" altLang="ja-JP" dirty="0"/>
          </a:p>
          <a:p>
            <a:pPr lvl="2"/>
            <a:r>
              <a:rPr lang="ja-JP" altLang="en-US" dirty="0"/>
              <a:t>話すことがなくなったら黙ってしまってもよい</a:t>
            </a:r>
            <a:endParaRPr lang="en-US" altLang="ja-JP" dirty="0"/>
          </a:p>
          <a:p>
            <a:pPr marL="382950" indent="-514350">
              <a:buFont typeface="+mj-lt"/>
              <a:buAutoNum type="arabicPeriod"/>
            </a:pPr>
            <a:r>
              <a:rPr lang="en-US" altLang="ja-JP" dirty="0"/>
              <a:t>3</a:t>
            </a:r>
            <a:r>
              <a:rPr lang="ja-JP" altLang="en-US" dirty="0"/>
              <a:t>分のセッションが終了したら、「聴き手」はふりかえりを行い、「話し手」はフィードバックを行う</a:t>
            </a:r>
            <a:endParaRPr lang="en-US" altLang="ja-JP" dirty="0"/>
          </a:p>
          <a:p>
            <a:pPr marL="382950" indent="-514350">
              <a:buFont typeface="+mj-lt"/>
              <a:buAutoNum type="arabicPeriod"/>
            </a:pPr>
            <a:r>
              <a:rPr lang="ja-JP" altLang="en-US" dirty="0"/>
              <a:t>役割を交代して、もう一度</a:t>
            </a:r>
            <a:r>
              <a:rPr lang="en-US" altLang="ja-JP" dirty="0"/>
              <a:t>2</a:t>
            </a:r>
            <a:r>
              <a:rPr lang="ja-JP" altLang="en-US" dirty="0"/>
              <a:t>～</a:t>
            </a:r>
            <a:r>
              <a:rPr lang="en-US" altLang="ja-JP" dirty="0"/>
              <a:t>4</a:t>
            </a:r>
            <a:r>
              <a:rPr lang="ja-JP" altLang="en-US" dirty="0"/>
              <a:t>を行う</a:t>
            </a:r>
            <a:endParaRPr lang="en-US" altLang="ja-JP" dirty="0"/>
          </a:p>
        </p:txBody>
      </p:sp>
      <p:sp>
        <p:nvSpPr>
          <p:cNvPr id="4" name="フッター プレースホルダー 3">
            <a:extLst>
              <a:ext uri="{FF2B5EF4-FFF2-40B4-BE49-F238E27FC236}">
                <a16:creationId xmlns:a16="http://schemas.microsoft.com/office/drawing/2014/main" id="{B732CC29-F47E-025E-E4B8-29ADEB5333D0}"/>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3575297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吹き出し: 角を丸めた四角形 4">
            <a:extLst>
              <a:ext uri="{FF2B5EF4-FFF2-40B4-BE49-F238E27FC236}">
                <a16:creationId xmlns:a16="http://schemas.microsoft.com/office/drawing/2014/main" id="{8BF1DDB5-99FB-4776-9029-593A4E96444D}"/>
              </a:ext>
            </a:extLst>
          </p:cNvPr>
          <p:cNvSpPr/>
          <p:nvPr/>
        </p:nvSpPr>
        <p:spPr>
          <a:xfrm>
            <a:off x="927742" y="1019078"/>
            <a:ext cx="7066844" cy="1998134"/>
          </a:xfrm>
          <a:prstGeom prst="wedgeRoundRectCallout">
            <a:avLst>
              <a:gd name="adj1" fmla="val -47040"/>
              <a:gd name="adj2" fmla="val 74930"/>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600"/>
              <a:t>今の気持ちは？</a:t>
            </a:r>
          </a:p>
        </p:txBody>
      </p:sp>
      <p:sp>
        <p:nvSpPr>
          <p:cNvPr id="2" name="タイトル 1">
            <a:extLst>
              <a:ext uri="{FF2B5EF4-FFF2-40B4-BE49-F238E27FC236}">
                <a16:creationId xmlns:a16="http://schemas.microsoft.com/office/drawing/2014/main" id="{5D575FF0-0316-4E82-80B7-73F68A4700C8}"/>
              </a:ext>
            </a:extLst>
          </p:cNvPr>
          <p:cNvSpPr>
            <a:spLocks noGrp="1"/>
          </p:cNvSpPr>
          <p:nvPr>
            <p:ph type="title"/>
          </p:nvPr>
        </p:nvSpPr>
        <p:spPr/>
        <p:txBody>
          <a:bodyPr/>
          <a:lstStyle/>
          <a:p>
            <a:r>
              <a:rPr kumimoji="1" lang="ja-JP" altLang="en-US"/>
              <a:t>　　チェックイン</a:t>
            </a:r>
          </a:p>
        </p:txBody>
      </p:sp>
      <p:sp>
        <p:nvSpPr>
          <p:cNvPr id="4" name="フッター プレースホルダー 3">
            <a:extLst>
              <a:ext uri="{FF2B5EF4-FFF2-40B4-BE49-F238E27FC236}">
                <a16:creationId xmlns:a16="http://schemas.microsoft.com/office/drawing/2014/main" id="{F85D38C5-5CB7-4E80-B7D3-B935D443BF33}"/>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©SRC</a:t>
            </a:r>
            <a:r>
              <a:rPr kumimoji="1" lang="ja-JP" altLang="en-US" sz="1200" b="0" i="0" u="none" strike="noStrike" kern="1200" cap="none" spc="0" normalizeH="0" baseline="0" noProof="0">
                <a:ln>
                  <a:noFill/>
                </a:ln>
                <a:solidFill>
                  <a:srgbClr val="ED7D31">
                    <a:lumMod val="75000"/>
                  </a:srgbClr>
                </a:solidFill>
                <a:effectLst/>
                <a:uLnTx/>
                <a:uFillTx/>
                <a:latin typeface="Century Gothic" panose="020F0302020204030204"/>
                <a:ea typeface="メイリオ" panose="020B0604030504040204" pitchFamily="50" charset="-128"/>
                <a:cs typeface="+mn-cs"/>
              </a:rPr>
              <a:t>ハラスメント防止センター　李怜香</a:t>
            </a:r>
          </a:p>
        </p:txBody>
      </p:sp>
      <p:sp>
        <p:nvSpPr>
          <p:cNvPr id="8" name="吹き出し: 円形 7">
            <a:extLst>
              <a:ext uri="{FF2B5EF4-FFF2-40B4-BE49-F238E27FC236}">
                <a16:creationId xmlns:a16="http://schemas.microsoft.com/office/drawing/2014/main" id="{819682DF-BA3A-4918-AB67-63515591E02C}"/>
              </a:ext>
            </a:extLst>
          </p:cNvPr>
          <p:cNvSpPr/>
          <p:nvPr/>
        </p:nvSpPr>
        <p:spPr>
          <a:xfrm>
            <a:off x="628651" y="3278909"/>
            <a:ext cx="7781572" cy="2359892"/>
          </a:xfrm>
          <a:prstGeom prst="wedgeEllipseCallout">
            <a:avLst>
              <a:gd name="adj1" fmla="val 44117"/>
              <a:gd name="adj2" fmla="val 6934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3600" dirty="0"/>
              <a:t>この研修に</a:t>
            </a:r>
            <a:endParaRPr kumimoji="1" lang="en-US" altLang="ja-JP" sz="3600" dirty="0"/>
          </a:p>
          <a:p>
            <a:pPr algn="ctr"/>
            <a:r>
              <a:rPr kumimoji="1" lang="ja-JP" altLang="en-US" sz="3600" dirty="0"/>
              <a:t>期待するものは？</a:t>
            </a:r>
          </a:p>
        </p:txBody>
      </p:sp>
    </p:spTree>
    <p:extLst>
      <p:ext uri="{BB962C8B-B14F-4D97-AF65-F5344CB8AC3E}">
        <p14:creationId xmlns:p14="http://schemas.microsoft.com/office/powerpoint/2010/main" val="2972537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8E62B694-83F8-2112-3108-19A9ED076E8A}"/>
              </a:ext>
            </a:extLst>
          </p:cNvPr>
          <p:cNvSpPr/>
          <p:nvPr/>
        </p:nvSpPr>
        <p:spPr>
          <a:xfrm>
            <a:off x="766618" y="4227945"/>
            <a:ext cx="7610763" cy="85898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E21ED22A-A041-DEB7-C786-2BDB0B5C386E}"/>
              </a:ext>
            </a:extLst>
          </p:cNvPr>
          <p:cNvSpPr/>
          <p:nvPr/>
        </p:nvSpPr>
        <p:spPr>
          <a:xfrm>
            <a:off x="803564" y="2068945"/>
            <a:ext cx="7610763" cy="85898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B972A074-D284-A4C1-B73A-DCB7A3397580}"/>
              </a:ext>
            </a:extLst>
          </p:cNvPr>
          <p:cNvSpPr>
            <a:spLocks noGrp="1"/>
          </p:cNvSpPr>
          <p:nvPr>
            <p:ph type="title"/>
          </p:nvPr>
        </p:nvSpPr>
        <p:spPr/>
        <p:txBody>
          <a:bodyPr/>
          <a:lstStyle/>
          <a:p>
            <a:r>
              <a:rPr kumimoji="1" lang="ja-JP" altLang="en-US" dirty="0"/>
              <a:t>　　ふりかえりとフィードバックのポイント</a:t>
            </a:r>
          </a:p>
        </p:txBody>
      </p:sp>
      <p:sp>
        <p:nvSpPr>
          <p:cNvPr id="3" name="コンテンツ プレースホルダー 2">
            <a:extLst>
              <a:ext uri="{FF2B5EF4-FFF2-40B4-BE49-F238E27FC236}">
                <a16:creationId xmlns:a16="http://schemas.microsoft.com/office/drawing/2014/main" id="{F38AABD5-0CA1-1D48-7AEA-681984800AE9}"/>
              </a:ext>
            </a:extLst>
          </p:cNvPr>
          <p:cNvSpPr>
            <a:spLocks noGrp="1"/>
          </p:cNvSpPr>
          <p:nvPr>
            <p:ph idx="1"/>
          </p:nvPr>
        </p:nvSpPr>
        <p:spPr>
          <a:xfrm>
            <a:off x="628650" y="972590"/>
            <a:ext cx="7886700" cy="5289665"/>
          </a:xfrm>
        </p:spPr>
        <p:txBody>
          <a:bodyPr>
            <a:normAutofit lnSpcReduction="10000"/>
          </a:bodyPr>
          <a:lstStyle/>
          <a:p>
            <a:r>
              <a:rPr kumimoji="1" lang="ja-JP" altLang="en-US" dirty="0"/>
              <a:t>できるだけ具体的に</a:t>
            </a:r>
            <a:endParaRPr kumimoji="1" lang="en-US" altLang="ja-JP" dirty="0"/>
          </a:p>
          <a:p>
            <a:r>
              <a:rPr kumimoji="1" lang="ja-JP" altLang="en-US" dirty="0"/>
              <a:t>聴き手ーふりかえり</a:t>
            </a:r>
            <a:endParaRPr kumimoji="1" lang="en-US" altLang="ja-JP" dirty="0"/>
          </a:p>
          <a:p>
            <a:pPr lvl="1">
              <a:buFont typeface="Wingdings" panose="05000000000000000000" pitchFamily="2" charset="2"/>
              <a:buChar char="ü"/>
            </a:pPr>
            <a:r>
              <a:rPr lang="ja-JP" altLang="en-US" dirty="0">
                <a:solidFill>
                  <a:schemeClr val="bg1"/>
                </a:solidFill>
              </a:rPr>
              <a:t>キーワード応答はスムースにできたか</a:t>
            </a:r>
            <a:endParaRPr lang="en-US" altLang="ja-JP" dirty="0">
              <a:solidFill>
                <a:schemeClr val="bg1"/>
              </a:solidFill>
            </a:endParaRPr>
          </a:p>
          <a:p>
            <a:pPr lvl="1">
              <a:buFont typeface="Wingdings" panose="05000000000000000000" pitchFamily="2" charset="2"/>
              <a:buChar char="ü"/>
            </a:pPr>
            <a:r>
              <a:rPr kumimoji="1" lang="ja-JP" altLang="en-US" dirty="0">
                <a:solidFill>
                  <a:schemeClr val="bg1"/>
                </a:solidFill>
              </a:rPr>
              <a:t>集中して聴けたか</a:t>
            </a:r>
            <a:endParaRPr kumimoji="1" lang="en-US" altLang="ja-JP" dirty="0">
              <a:solidFill>
                <a:schemeClr val="bg1"/>
              </a:solidFill>
            </a:endParaRPr>
          </a:p>
          <a:p>
            <a:pPr marL="855000" lvl="1" indent="-457200">
              <a:buFont typeface="+mj-lt"/>
              <a:buAutoNum type="arabicPeriod"/>
            </a:pPr>
            <a:r>
              <a:rPr kumimoji="1" lang="ja-JP" altLang="en-US" dirty="0"/>
              <a:t>うまく聴けた点</a:t>
            </a:r>
            <a:endParaRPr kumimoji="1" lang="en-US" altLang="ja-JP" dirty="0"/>
          </a:p>
          <a:p>
            <a:pPr marL="855000" lvl="1" indent="-457200">
              <a:buFont typeface="+mj-lt"/>
              <a:buAutoNum type="arabicPeriod"/>
            </a:pPr>
            <a:r>
              <a:rPr kumimoji="1" lang="ja-JP" altLang="en-US" dirty="0"/>
              <a:t>改善したいと思った点</a:t>
            </a:r>
            <a:endParaRPr kumimoji="1" lang="en-US" altLang="ja-JP" dirty="0"/>
          </a:p>
          <a:p>
            <a:r>
              <a:rPr lang="ja-JP" altLang="en-US" dirty="0"/>
              <a:t>話し手ーフィードバック</a:t>
            </a:r>
            <a:endParaRPr lang="en-US" altLang="ja-JP" dirty="0"/>
          </a:p>
          <a:p>
            <a:pPr lvl="1">
              <a:buFont typeface="Wingdings" panose="05000000000000000000" pitchFamily="2" charset="2"/>
              <a:buChar char="ü"/>
            </a:pPr>
            <a:r>
              <a:rPr kumimoji="1" lang="ja-JP" altLang="en-US" dirty="0">
                <a:solidFill>
                  <a:schemeClr val="bg1"/>
                </a:solidFill>
              </a:rPr>
              <a:t>話しやすかったか</a:t>
            </a:r>
            <a:endParaRPr kumimoji="1" lang="en-US" altLang="ja-JP" dirty="0">
              <a:solidFill>
                <a:schemeClr val="bg1"/>
              </a:solidFill>
            </a:endParaRPr>
          </a:p>
          <a:p>
            <a:pPr lvl="1">
              <a:buFont typeface="Wingdings" panose="05000000000000000000" pitchFamily="2" charset="2"/>
              <a:buChar char="ü"/>
            </a:pPr>
            <a:r>
              <a:rPr lang="ja-JP" altLang="en-US" dirty="0">
                <a:solidFill>
                  <a:schemeClr val="bg1"/>
                </a:solidFill>
              </a:rPr>
              <a:t>自分の話したい内容から話がそれずに話し続けられたか</a:t>
            </a:r>
            <a:endParaRPr lang="en-US" altLang="ja-JP" dirty="0">
              <a:solidFill>
                <a:schemeClr val="bg1"/>
              </a:solidFill>
            </a:endParaRPr>
          </a:p>
          <a:p>
            <a:pPr marL="855000" lvl="1" indent="-457200">
              <a:buFont typeface="+mj-lt"/>
              <a:buAutoNum type="arabicPeriod"/>
            </a:pPr>
            <a:r>
              <a:rPr kumimoji="1" lang="ja-JP" altLang="en-US" dirty="0"/>
              <a:t>聴き手がどのように聴いてくれたので話しやすくなったと思うか（あいづち、視線、姿勢、表情 </a:t>
            </a:r>
            <a:r>
              <a:rPr kumimoji="1" lang="en-US" altLang="ja-JP" dirty="0"/>
              <a:t>etc.</a:t>
            </a:r>
            <a:r>
              <a:rPr kumimoji="1" lang="ja-JP" altLang="en-US" dirty="0"/>
              <a:t>）</a:t>
            </a:r>
            <a:endParaRPr lang="en-US" altLang="ja-JP" dirty="0"/>
          </a:p>
          <a:p>
            <a:pPr marL="855000" lvl="1" indent="-457200">
              <a:buFont typeface="+mj-lt"/>
              <a:buAutoNum type="arabicPeriod"/>
            </a:pPr>
            <a:r>
              <a:rPr kumimoji="1" lang="ja-JP" altLang="en-US" dirty="0"/>
              <a:t>改善したほうがよいと思った点（無しでも</a:t>
            </a:r>
            <a:r>
              <a:rPr kumimoji="1" lang="en-US" altLang="ja-JP" dirty="0"/>
              <a:t>OK</a:t>
            </a:r>
            <a:r>
              <a:rPr kumimoji="1" lang="ja-JP" altLang="en-US" dirty="0"/>
              <a:t>）</a:t>
            </a:r>
            <a:endParaRPr kumimoji="1" lang="en-US" altLang="ja-JP" dirty="0"/>
          </a:p>
          <a:p>
            <a:pPr lvl="1"/>
            <a:endParaRPr kumimoji="1" lang="ja-JP" altLang="en-US" dirty="0"/>
          </a:p>
        </p:txBody>
      </p:sp>
      <p:sp>
        <p:nvSpPr>
          <p:cNvPr id="4" name="フッター プレースホルダー 3">
            <a:extLst>
              <a:ext uri="{FF2B5EF4-FFF2-40B4-BE49-F238E27FC236}">
                <a16:creationId xmlns:a16="http://schemas.microsoft.com/office/drawing/2014/main" id="{E7800DBA-2DF0-F2D8-7AB0-BCF80CA18A62}"/>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3979249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4DA7C9-7F58-4979-8B2F-FD5D3538BD4C}"/>
              </a:ext>
            </a:extLst>
          </p:cNvPr>
          <p:cNvSpPr>
            <a:spLocks noGrp="1"/>
          </p:cNvSpPr>
          <p:nvPr>
            <p:ph type="title"/>
          </p:nvPr>
        </p:nvSpPr>
        <p:spPr/>
        <p:txBody>
          <a:bodyPr/>
          <a:lstStyle/>
          <a:p>
            <a:r>
              <a:rPr kumimoji="1" lang="ja-JP" altLang="en-US"/>
              <a:t>　　ハラスメント相談を受けるときの注意点</a:t>
            </a:r>
          </a:p>
        </p:txBody>
      </p:sp>
      <p:sp>
        <p:nvSpPr>
          <p:cNvPr id="3" name="コンテンツ プレースホルダー 2">
            <a:extLst>
              <a:ext uri="{FF2B5EF4-FFF2-40B4-BE49-F238E27FC236}">
                <a16:creationId xmlns:a16="http://schemas.microsoft.com/office/drawing/2014/main" id="{42AC311F-2B94-43A5-9F22-C6A440D7EB5E}"/>
              </a:ext>
            </a:extLst>
          </p:cNvPr>
          <p:cNvSpPr>
            <a:spLocks noGrp="1"/>
          </p:cNvSpPr>
          <p:nvPr>
            <p:ph idx="1"/>
          </p:nvPr>
        </p:nvSpPr>
        <p:spPr>
          <a:xfrm>
            <a:off x="628650" y="972590"/>
            <a:ext cx="7886700" cy="5520283"/>
          </a:xfrm>
        </p:spPr>
        <p:txBody>
          <a:bodyPr>
            <a:normAutofit fontScale="92500" lnSpcReduction="10000"/>
          </a:bodyPr>
          <a:lstStyle/>
          <a:p>
            <a:r>
              <a:rPr kumimoji="1" lang="ja-JP" altLang="en-US" dirty="0"/>
              <a:t>ハラスメントかどうか微妙な内容でも、誠実に対応する</a:t>
            </a:r>
            <a:endParaRPr kumimoji="1" lang="en-US" altLang="ja-JP" dirty="0"/>
          </a:p>
          <a:p>
            <a:pPr lvl="1"/>
            <a:r>
              <a:rPr kumimoji="1" lang="ja-JP" altLang="en-US" dirty="0"/>
              <a:t>ハラスメントかどうかの自分の意見を相手に伝えない</a:t>
            </a:r>
            <a:endParaRPr kumimoji="1" lang="en-US" altLang="ja-JP" dirty="0"/>
          </a:p>
          <a:p>
            <a:r>
              <a:rPr kumimoji="1" lang="ja-JP" altLang="en-US" dirty="0"/>
              <a:t>二次被害を起こさない</a:t>
            </a:r>
          </a:p>
          <a:p>
            <a:pPr lvl="1"/>
            <a:r>
              <a:rPr kumimoji="1" lang="ja-JP" altLang="en-US" dirty="0"/>
              <a:t>相談者を責めない、疑わない</a:t>
            </a:r>
          </a:p>
          <a:p>
            <a:pPr lvl="1"/>
            <a:r>
              <a:rPr kumimoji="1" lang="ja-JP" altLang="en-US" dirty="0"/>
              <a:t>行為者をかばわない</a:t>
            </a:r>
          </a:p>
          <a:p>
            <a:pPr lvl="1"/>
            <a:r>
              <a:rPr kumimoji="1" lang="ja-JP" altLang="en-US" dirty="0"/>
              <a:t>無神経な言動に注意</a:t>
            </a:r>
          </a:p>
          <a:p>
            <a:r>
              <a:rPr kumimoji="1" lang="ja-JP" altLang="en-US" dirty="0">
                <a:solidFill>
                  <a:srgbClr val="FF0000"/>
                </a:solidFill>
              </a:rPr>
              <a:t>秘密保持</a:t>
            </a:r>
            <a:endParaRPr lang="en-US" altLang="ja-JP" dirty="0">
              <a:solidFill>
                <a:srgbClr val="FF0000"/>
              </a:solidFill>
            </a:endParaRPr>
          </a:p>
          <a:p>
            <a:r>
              <a:rPr kumimoji="1" lang="ja-JP" altLang="en-US" dirty="0"/>
              <a:t>相談者の意思を確認する</a:t>
            </a:r>
            <a:endParaRPr kumimoji="1" lang="en-US" altLang="ja-JP" dirty="0"/>
          </a:p>
          <a:p>
            <a:pPr lvl="1"/>
            <a:r>
              <a:rPr lang="ja-JP" altLang="en-US" dirty="0"/>
              <a:t>相談内容はどこまで開示してよいのか（担当部署に伝えてよいのか、行為者に伝えて調査してよいのか）</a:t>
            </a:r>
            <a:endParaRPr lang="en-US" altLang="ja-JP" dirty="0"/>
          </a:p>
          <a:p>
            <a:pPr lvl="1"/>
            <a:r>
              <a:rPr kumimoji="1" lang="ja-JP" altLang="en-US" dirty="0"/>
              <a:t>会社に通報する場合、どのような対処を望むのか</a:t>
            </a:r>
          </a:p>
        </p:txBody>
      </p:sp>
      <p:sp>
        <p:nvSpPr>
          <p:cNvPr id="4" name="フッター プレースホルダー 3">
            <a:extLst>
              <a:ext uri="{FF2B5EF4-FFF2-40B4-BE49-F238E27FC236}">
                <a16:creationId xmlns:a16="http://schemas.microsoft.com/office/drawing/2014/main" id="{8E8C155D-708C-4727-B131-E3BAC333426C}"/>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26545669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D5EDD1-3144-4C3D-B552-E4D0E6E5666A}"/>
              </a:ext>
            </a:extLst>
          </p:cNvPr>
          <p:cNvSpPr>
            <a:spLocks noGrp="1"/>
          </p:cNvSpPr>
          <p:nvPr>
            <p:ph type="title"/>
          </p:nvPr>
        </p:nvSpPr>
        <p:spPr/>
        <p:txBody>
          <a:bodyPr/>
          <a:lstStyle/>
          <a:p>
            <a:r>
              <a:rPr kumimoji="1" lang="ja-JP" altLang="en-US"/>
              <a:t>　　こんな言葉にご用心</a:t>
            </a:r>
          </a:p>
        </p:txBody>
      </p:sp>
      <p:sp>
        <p:nvSpPr>
          <p:cNvPr id="3" name="コンテンツ プレースホルダー 2">
            <a:extLst>
              <a:ext uri="{FF2B5EF4-FFF2-40B4-BE49-F238E27FC236}">
                <a16:creationId xmlns:a16="http://schemas.microsoft.com/office/drawing/2014/main" id="{ECAC696A-D866-42EC-85E8-28A707DC98CB}"/>
              </a:ext>
            </a:extLst>
          </p:cNvPr>
          <p:cNvSpPr>
            <a:spLocks noGrp="1"/>
          </p:cNvSpPr>
          <p:nvPr>
            <p:ph idx="1"/>
          </p:nvPr>
        </p:nvSpPr>
        <p:spPr>
          <a:xfrm>
            <a:off x="628650" y="972590"/>
            <a:ext cx="7886700" cy="5520283"/>
          </a:xfrm>
        </p:spPr>
        <p:txBody>
          <a:bodyPr>
            <a:normAutofit fontScale="92500" lnSpcReduction="20000"/>
          </a:bodyPr>
          <a:lstStyle/>
          <a:p>
            <a:r>
              <a:rPr kumimoji="1" lang="ja-JP" altLang="en-US" dirty="0"/>
              <a:t>最初から疑ってかかる</a:t>
            </a:r>
            <a:endParaRPr kumimoji="1" lang="en-US" altLang="ja-JP" dirty="0"/>
          </a:p>
          <a:p>
            <a:pPr lvl="1"/>
            <a:r>
              <a:rPr kumimoji="1" lang="ja-JP" altLang="en-US" dirty="0"/>
              <a:t>「それってほんとうなんですか？」</a:t>
            </a:r>
            <a:endParaRPr kumimoji="1" lang="en-US" altLang="ja-JP" dirty="0"/>
          </a:p>
          <a:p>
            <a:pPr lvl="1"/>
            <a:r>
              <a:rPr kumimoji="1" lang="ja-JP" altLang="en-US" dirty="0"/>
              <a:t>「あなたの勘違いではないですか？」</a:t>
            </a:r>
          </a:p>
          <a:p>
            <a:r>
              <a:rPr kumimoji="1" lang="ja-JP" altLang="en-US" dirty="0"/>
              <a:t>行為者を弁護する</a:t>
            </a:r>
            <a:endParaRPr kumimoji="1" lang="en-US" altLang="ja-JP" dirty="0"/>
          </a:p>
          <a:p>
            <a:pPr lvl="1"/>
            <a:r>
              <a:rPr kumimoji="1" lang="ja-JP" altLang="en-US" dirty="0"/>
              <a:t>「◯◯さんはそんな人じゃないですよ」</a:t>
            </a:r>
            <a:endParaRPr kumimoji="1" lang="en-US" altLang="ja-JP" dirty="0"/>
          </a:p>
          <a:p>
            <a:pPr lvl="1"/>
            <a:r>
              <a:rPr kumimoji="1" lang="ja-JP" altLang="en-US" dirty="0"/>
              <a:t>「きっとなにか理由があってのことでしょう」</a:t>
            </a:r>
          </a:p>
          <a:p>
            <a:r>
              <a:rPr kumimoji="1" lang="ja-JP" altLang="en-US" dirty="0"/>
              <a:t>相談している人の行動を非難する</a:t>
            </a:r>
            <a:endParaRPr kumimoji="1" lang="en-US" altLang="ja-JP" dirty="0"/>
          </a:p>
          <a:p>
            <a:pPr lvl="1"/>
            <a:r>
              <a:rPr kumimoji="1" lang="ja-JP" altLang="en-US" dirty="0"/>
              <a:t>（パワハラの場合）「</a:t>
            </a:r>
            <a:r>
              <a:rPr lang="ja-JP" altLang="en-US" dirty="0"/>
              <a:t>あなた</a:t>
            </a:r>
            <a:r>
              <a:rPr kumimoji="1" lang="ja-JP" altLang="en-US" dirty="0"/>
              <a:t>も日頃から仕事に対する態度に問題がありますね」</a:t>
            </a:r>
            <a:endParaRPr kumimoji="1" lang="en-US" altLang="ja-JP" dirty="0"/>
          </a:p>
          <a:p>
            <a:pPr lvl="1"/>
            <a:r>
              <a:rPr kumimoji="1" lang="ja-JP" altLang="en-US" dirty="0"/>
              <a:t>（セクハラの場合） 「なにか誘うようなこと言ったんじゃないんですか？」</a:t>
            </a:r>
          </a:p>
          <a:p>
            <a:r>
              <a:rPr kumimoji="1" lang="ja-JP" altLang="en-US" dirty="0"/>
              <a:t>個人の責任にする</a:t>
            </a:r>
            <a:endParaRPr kumimoji="1" lang="en-US" altLang="ja-JP" dirty="0"/>
          </a:p>
          <a:p>
            <a:pPr lvl="1"/>
            <a:r>
              <a:rPr kumimoji="1" lang="ja-JP" altLang="en-US" dirty="0"/>
              <a:t>「こういうのは個人的なゴタゴタだから、自分たちで解決してもらうしかないですね」</a:t>
            </a:r>
          </a:p>
        </p:txBody>
      </p:sp>
      <p:sp>
        <p:nvSpPr>
          <p:cNvPr id="4" name="フッター プレースホルダー 3">
            <a:extLst>
              <a:ext uri="{FF2B5EF4-FFF2-40B4-BE49-F238E27FC236}">
                <a16:creationId xmlns:a16="http://schemas.microsoft.com/office/drawing/2014/main" id="{3007A596-A9A8-4597-BA9B-E2A2BE1D4389}"/>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24951187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D28313-7038-434E-887F-669A41EA8819}"/>
              </a:ext>
            </a:extLst>
          </p:cNvPr>
          <p:cNvSpPr>
            <a:spLocks noGrp="1"/>
          </p:cNvSpPr>
          <p:nvPr>
            <p:ph type="title"/>
          </p:nvPr>
        </p:nvSpPr>
        <p:spPr/>
        <p:txBody>
          <a:bodyPr/>
          <a:lstStyle/>
          <a:p>
            <a:r>
              <a:rPr lang="ja-JP" altLang="en-US" dirty="0"/>
              <a:t>　　事実を聴く</a:t>
            </a:r>
            <a:endParaRPr kumimoji="1" lang="ja-JP" altLang="en-US" dirty="0"/>
          </a:p>
        </p:txBody>
      </p:sp>
      <p:sp>
        <p:nvSpPr>
          <p:cNvPr id="3" name="コンテンツ プレースホルダー 2">
            <a:extLst>
              <a:ext uri="{FF2B5EF4-FFF2-40B4-BE49-F238E27FC236}">
                <a16:creationId xmlns:a16="http://schemas.microsoft.com/office/drawing/2014/main" id="{DF6A4511-9131-4A71-9972-2F644D3EDE67}"/>
              </a:ext>
            </a:extLst>
          </p:cNvPr>
          <p:cNvSpPr>
            <a:spLocks noGrp="1"/>
          </p:cNvSpPr>
          <p:nvPr>
            <p:ph idx="1"/>
          </p:nvPr>
        </p:nvSpPr>
        <p:spPr/>
        <p:txBody>
          <a:bodyPr>
            <a:normAutofit fontScale="92500" lnSpcReduction="20000"/>
          </a:bodyPr>
          <a:lstStyle/>
          <a:p>
            <a:r>
              <a:rPr kumimoji="1" lang="ja-JP" altLang="en-US" dirty="0"/>
              <a:t>日時・回数・頻度・時系列を意識する</a:t>
            </a:r>
            <a:endParaRPr kumimoji="1" lang="en-US" altLang="ja-JP" dirty="0"/>
          </a:p>
          <a:p>
            <a:pPr lvl="1"/>
            <a:r>
              <a:rPr lang="ja-JP" altLang="en-US" dirty="0"/>
              <a:t>エピソードは必ず</a:t>
            </a:r>
            <a:r>
              <a:rPr lang="ja-JP" altLang="en-US" dirty="0">
                <a:solidFill>
                  <a:srgbClr val="FF0000"/>
                </a:solidFill>
              </a:rPr>
              <a:t>「いつごろか」「いつからいつまでか」「回数」「頻度」</a:t>
            </a:r>
            <a:r>
              <a:rPr lang="ja-JP" altLang="en-US" dirty="0"/>
              <a:t>を確認</a:t>
            </a:r>
            <a:endParaRPr lang="en-US" altLang="ja-JP" dirty="0"/>
          </a:p>
          <a:p>
            <a:pPr lvl="1"/>
            <a:r>
              <a:rPr kumimoji="1" lang="ja-JP" altLang="en-US" dirty="0"/>
              <a:t>いつごろかはっきりしない場合は、複数のエピソードの順序を確認する</a:t>
            </a:r>
            <a:endParaRPr kumimoji="1" lang="en-US" altLang="ja-JP" dirty="0"/>
          </a:p>
          <a:p>
            <a:pPr marL="397800" lvl="1" indent="0">
              <a:buNone/>
            </a:pPr>
            <a:r>
              <a:rPr kumimoji="1" lang="ja-JP" altLang="en-US" dirty="0"/>
              <a:t>→エピソードが話に出てきた順序と時系列は異なる場合が多い</a:t>
            </a:r>
            <a:endParaRPr kumimoji="1" lang="en-US" altLang="ja-JP" dirty="0"/>
          </a:p>
          <a:p>
            <a:r>
              <a:rPr lang="ja-JP" altLang="en-US" dirty="0"/>
              <a:t>事実と意見を区別する</a:t>
            </a:r>
            <a:endParaRPr lang="en-US" altLang="ja-JP" dirty="0"/>
          </a:p>
          <a:p>
            <a:pPr lvl="1"/>
            <a:r>
              <a:rPr lang="ja-JP" altLang="en-US" dirty="0"/>
              <a:t>具体的なことば、行動を確認する</a:t>
            </a:r>
            <a:endParaRPr lang="en-US" altLang="ja-JP" dirty="0"/>
          </a:p>
          <a:p>
            <a:pPr lvl="1"/>
            <a:r>
              <a:rPr lang="ja-JP" altLang="en-US" dirty="0"/>
              <a:t>「ひどいことをされた」「威圧的な態度」「攻撃された」「仲間はずれにする」等→解釈の違いがあることばは、内容をたずねる</a:t>
            </a:r>
            <a:endParaRPr lang="en-US" altLang="ja-JP" dirty="0"/>
          </a:p>
          <a:p>
            <a:r>
              <a:rPr lang="ja-JP" altLang="en-US" dirty="0"/>
              <a:t>伝聞と目撃を区別する</a:t>
            </a:r>
            <a:endParaRPr lang="en-US" altLang="ja-JP" dirty="0"/>
          </a:p>
          <a:p>
            <a:pPr lvl="1"/>
            <a:r>
              <a:rPr kumimoji="1" lang="ja-JP" altLang="en-US" dirty="0"/>
              <a:t>実際に見ていない部分も想像で補っていることがあるので、どこまで見ていたか確認する</a:t>
            </a:r>
            <a:endParaRPr kumimoji="1" lang="en-US" altLang="ja-JP" dirty="0"/>
          </a:p>
          <a:p>
            <a:pPr lvl="1"/>
            <a:r>
              <a:rPr kumimoji="1" lang="ja-JP" altLang="en-US" dirty="0"/>
              <a:t>伝聞の場合は、だれが、いつ、だれに対して言ったのか確認する</a:t>
            </a:r>
          </a:p>
        </p:txBody>
      </p:sp>
      <p:sp>
        <p:nvSpPr>
          <p:cNvPr id="4" name="フッター プレースホルダー 3">
            <a:extLst>
              <a:ext uri="{FF2B5EF4-FFF2-40B4-BE49-F238E27FC236}">
                <a16:creationId xmlns:a16="http://schemas.microsoft.com/office/drawing/2014/main" id="{2E8009D6-A646-4E4C-AF85-B41BDA68DC65}"/>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2004257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D8E427-810A-4C0E-8B29-31B21D4CACA7}"/>
              </a:ext>
            </a:extLst>
          </p:cNvPr>
          <p:cNvSpPr>
            <a:spLocks noGrp="1"/>
          </p:cNvSpPr>
          <p:nvPr>
            <p:ph type="title"/>
          </p:nvPr>
        </p:nvSpPr>
        <p:spPr/>
        <p:txBody>
          <a:bodyPr/>
          <a:lstStyle/>
          <a:p>
            <a:r>
              <a:rPr kumimoji="1" lang="ja-JP" altLang="en-US" dirty="0"/>
              <a:t>　　確認すべき事項</a:t>
            </a:r>
          </a:p>
        </p:txBody>
      </p:sp>
      <p:sp>
        <p:nvSpPr>
          <p:cNvPr id="3" name="コンテンツ プレースホルダー 2">
            <a:extLst>
              <a:ext uri="{FF2B5EF4-FFF2-40B4-BE49-F238E27FC236}">
                <a16:creationId xmlns:a16="http://schemas.microsoft.com/office/drawing/2014/main" id="{1717A375-80E7-4202-B802-AA1C893C22AB}"/>
              </a:ext>
            </a:extLst>
          </p:cNvPr>
          <p:cNvSpPr>
            <a:spLocks noGrp="1"/>
          </p:cNvSpPr>
          <p:nvPr>
            <p:ph idx="1"/>
          </p:nvPr>
        </p:nvSpPr>
        <p:spPr/>
        <p:txBody>
          <a:bodyPr/>
          <a:lstStyle/>
          <a:p>
            <a:pPr marL="382950" indent="-514350">
              <a:buFont typeface="+mj-lt"/>
              <a:buAutoNum type="arabicPeriod"/>
            </a:pPr>
            <a:r>
              <a:rPr kumimoji="1" lang="ja-JP" altLang="en-US" dirty="0">
                <a:highlight>
                  <a:srgbClr val="FFFF00"/>
                </a:highlight>
              </a:rPr>
              <a:t>行為者はだれか</a:t>
            </a:r>
          </a:p>
          <a:p>
            <a:pPr marL="382950" indent="-514350">
              <a:buFont typeface="+mj-lt"/>
              <a:buAutoNum type="arabicPeriod"/>
            </a:pPr>
            <a:r>
              <a:rPr kumimoji="1" lang="ja-JP" altLang="en-US" dirty="0">
                <a:highlight>
                  <a:srgbClr val="FFFF00"/>
                </a:highlight>
              </a:rPr>
              <a:t>問題行動がいつ、どのように行われたか</a:t>
            </a:r>
          </a:p>
          <a:p>
            <a:pPr marL="382950" indent="-514350">
              <a:buFont typeface="+mj-lt"/>
              <a:buAutoNum type="arabicPeriod"/>
            </a:pPr>
            <a:r>
              <a:rPr kumimoji="1" lang="ja-JP" altLang="en-US" dirty="0"/>
              <a:t>そのときどのように感じたか</a:t>
            </a:r>
          </a:p>
          <a:p>
            <a:pPr marL="382950" indent="-514350">
              <a:buFont typeface="+mj-lt"/>
              <a:buAutoNum type="arabicPeriod"/>
            </a:pPr>
            <a:r>
              <a:rPr kumimoji="1" lang="ja-JP" altLang="en-US" dirty="0"/>
              <a:t>そのときどのように対応したか</a:t>
            </a:r>
          </a:p>
          <a:p>
            <a:pPr marL="382950" indent="-514350">
              <a:buFont typeface="+mj-lt"/>
              <a:buAutoNum type="arabicPeriod"/>
            </a:pPr>
            <a:r>
              <a:rPr kumimoji="1" lang="ja-JP" altLang="en-US" dirty="0"/>
              <a:t>他の人に対しても同様の行為はあるか</a:t>
            </a:r>
          </a:p>
          <a:p>
            <a:pPr marL="382950" indent="-514350">
              <a:buFont typeface="+mj-lt"/>
              <a:buAutoNum type="arabicPeriod"/>
            </a:pPr>
            <a:r>
              <a:rPr kumimoji="1" lang="ja-JP" altLang="en-US" dirty="0"/>
              <a:t>誰かに相談したか</a:t>
            </a:r>
          </a:p>
          <a:p>
            <a:pPr marL="382950" indent="-514350">
              <a:buFont typeface="+mj-lt"/>
              <a:buAutoNum type="arabicPeriod"/>
            </a:pPr>
            <a:r>
              <a:rPr kumimoji="1" lang="ja-JP" altLang="en-US" dirty="0"/>
              <a:t>文書（メモ）や録音などの資料はあるか</a:t>
            </a:r>
          </a:p>
          <a:p>
            <a:pPr marL="382950" indent="-514350">
              <a:buFont typeface="+mj-lt"/>
              <a:buAutoNum type="arabicPeriod"/>
            </a:pPr>
            <a:r>
              <a:rPr kumimoji="1" lang="ja-JP" altLang="en-US" dirty="0"/>
              <a:t>どのような対応を望むのか</a:t>
            </a:r>
          </a:p>
          <a:p>
            <a:endParaRPr kumimoji="1" lang="ja-JP" altLang="en-US" dirty="0"/>
          </a:p>
        </p:txBody>
      </p:sp>
      <p:sp>
        <p:nvSpPr>
          <p:cNvPr id="4" name="フッター プレースホルダー 3">
            <a:extLst>
              <a:ext uri="{FF2B5EF4-FFF2-40B4-BE49-F238E27FC236}">
                <a16:creationId xmlns:a16="http://schemas.microsoft.com/office/drawing/2014/main" id="{53494396-33E4-4150-9176-FF7F3B1538EB}"/>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23509952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2EC018-F2D0-4A9A-96F6-8475F8D4469F}"/>
              </a:ext>
            </a:extLst>
          </p:cNvPr>
          <p:cNvSpPr>
            <a:spLocks noGrp="1"/>
          </p:cNvSpPr>
          <p:nvPr>
            <p:ph type="title"/>
          </p:nvPr>
        </p:nvSpPr>
        <p:spPr/>
        <p:txBody>
          <a:bodyPr/>
          <a:lstStyle/>
          <a:p>
            <a:r>
              <a:rPr kumimoji="1" lang="ja-JP" altLang="en-US" dirty="0"/>
              <a:t>　　</a:t>
            </a:r>
            <a:r>
              <a:rPr lang="ja-JP" altLang="en-US" dirty="0"/>
              <a:t>要望</a:t>
            </a:r>
            <a:r>
              <a:rPr kumimoji="1" lang="ja-JP" altLang="en-US" dirty="0"/>
              <a:t>の選択肢を提示する</a:t>
            </a:r>
          </a:p>
        </p:txBody>
      </p:sp>
      <p:sp>
        <p:nvSpPr>
          <p:cNvPr id="3" name="コンテンツ プレースホルダー 2">
            <a:extLst>
              <a:ext uri="{FF2B5EF4-FFF2-40B4-BE49-F238E27FC236}">
                <a16:creationId xmlns:a16="http://schemas.microsoft.com/office/drawing/2014/main" id="{46A005CA-B77F-420D-81C5-A88D1E571A2D}"/>
              </a:ext>
            </a:extLst>
          </p:cNvPr>
          <p:cNvSpPr>
            <a:spLocks noGrp="1"/>
          </p:cNvSpPr>
          <p:nvPr>
            <p:ph idx="1"/>
          </p:nvPr>
        </p:nvSpPr>
        <p:spPr>
          <a:xfrm>
            <a:off x="628649" y="972590"/>
            <a:ext cx="8275205" cy="5616746"/>
          </a:xfrm>
        </p:spPr>
        <p:txBody>
          <a:bodyPr>
            <a:normAutofit fontScale="77500" lnSpcReduction="20000"/>
          </a:bodyPr>
          <a:lstStyle/>
          <a:p>
            <a:pPr marL="382950" indent="-514350">
              <a:buFont typeface="+mj-lt"/>
              <a:buAutoNum type="arabicPeriod"/>
            </a:pPr>
            <a:r>
              <a:rPr kumimoji="1" lang="ja-JP" altLang="en-US" dirty="0">
                <a:highlight>
                  <a:srgbClr val="FFFF00"/>
                </a:highlight>
              </a:rPr>
              <a:t>（いまこの場で）話を聴</a:t>
            </a:r>
            <a:r>
              <a:rPr lang="ja-JP" altLang="en-US" dirty="0">
                <a:highlight>
                  <a:srgbClr val="FFFF00"/>
                </a:highlight>
              </a:rPr>
              <a:t>くだけにして</a:t>
            </a:r>
            <a:r>
              <a:rPr kumimoji="1" lang="ja-JP" altLang="en-US" dirty="0">
                <a:highlight>
                  <a:srgbClr val="FFFF00"/>
                </a:highlight>
              </a:rPr>
              <a:t>ほしい</a:t>
            </a:r>
          </a:p>
          <a:p>
            <a:pPr marL="382950" indent="-514350">
              <a:buFont typeface="+mj-lt"/>
              <a:buAutoNum type="arabicPeriod"/>
            </a:pPr>
            <a:r>
              <a:rPr kumimoji="1" lang="ja-JP" altLang="en-US" dirty="0">
                <a:highlight>
                  <a:srgbClr val="FFFF00"/>
                </a:highlight>
              </a:rPr>
              <a:t>事情を担当部署などに報告してほしい</a:t>
            </a:r>
            <a:endParaRPr kumimoji="1" lang="en-US" altLang="ja-JP" dirty="0">
              <a:highlight>
                <a:srgbClr val="FFFF00"/>
              </a:highlight>
            </a:endParaRPr>
          </a:p>
          <a:p>
            <a:pPr marL="668700" lvl="1" indent="-342900">
              <a:buFont typeface="Arial" panose="020B0604020202020204" pitchFamily="34" charset="0"/>
              <a:buChar char="•"/>
            </a:pPr>
            <a:r>
              <a:rPr kumimoji="1" lang="ja-JP" altLang="en-US" dirty="0">
                <a:highlight>
                  <a:srgbClr val="FFFF00"/>
                </a:highlight>
              </a:rPr>
              <a:t>氏名をどこまで伝えてよいかどうか確認（担当部署・行為者・上司・同僚）</a:t>
            </a:r>
            <a:endParaRPr kumimoji="1" lang="en-US" altLang="ja-JP" dirty="0">
              <a:highlight>
                <a:srgbClr val="FFFF00"/>
              </a:highlight>
            </a:endParaRPr>
          </a:p>
          <a:p>
            <a:pPr marL="668700" lvl="1" indent="-342900">
              <a:buFont typeface="Arial" panose="020B0604020202020204" pitchFamily="34" charset="0"/>
              <a:buChar char="•"/>
            </a:pPr>
            <a:r>
              <a:rPr lang="ja-JP" altLang="en-US" dirty="0">
                <a:highlight>
                  <a:srgbClr val="FFFF00"/>
                </a:highlight>
              </a:rPr>
              <a:t>労組で問題化して対応するかどうかの確認</a:t>
            </a:r>
            <a:endParaRPr kumimoji="1" lang="ja-JP" altLang="en-US" dirty="0">
              <a:highlight>
                <a:srgbClr val="FFFF00"/>
              </a:highlight>
            </a:endParaRPr>
          </a:p>
          <a:p>
            <a:pPr marL="382950" indent="-514350">
              <a:buFont typeface="+mj-lt"/>
              <a:buAutoNum type="arabicPeriod"/>
            </a:pPr>
            <a:r>
              <a:rPr kumimoji="1" lang="ja-JP" altLang="en-US" dirty="0"/>
              <a:t>ハラスメントの言動を止めさせてほしい</a:t>
            </a:r>
          </a:p>
          <a:p>
            <a:pPr marL="382950" indent="-514350">
              <a:buFont typeface="+mj-lt"/>
              <a:buAutoNum type="arabicPeriod"/>
            </a:pPr>
            <a:r>
              <a:rPr kumimoji="1" lang="ja-JP" altLang="en-US" dirty="0"/>
              <a:t>行為者から謝罪してほしい</a:t>
            </a:r>
          </a:p>
          <a:p>
            <a:pPr marL="382950" indent="-514350">
              <a:buFont typeface="+mj-lt"/>
              <a:buAutoNum type="arabicPeriod"/>
            </a:pPr>
            <a:r>
              <a:rPr kumimoji="1" lang="ja-JP" altLang="en-US" dirty="0"/>
              <a:t>行為者との接点をなくしてほしい</a:t>
            </a:r>
          </a:p>
          <a:p>
            <a:pPr marL="382950" indent="-514350">
              <a:buFont typeface="+mj-lt"/>
              <a:buAutoNum type="arabicPeriod"/>
            </a:pPr>
            <a:r>
              <a:rPr kumimoji="1" lang="ja-JP" altLang="en-US" dirty="0"/>
              <a:t>行為者への注意・警告をしてほしい</a:t>
            </a:r>
          </a:p>
          <a:p>
            <a:pPr marL="382950" indent="-514350">
              <a:buFont typeface="+mj-lt"/>
              <a:buAutoNum type="arabicPeriod"/>
            </a:pPr>
            <a:r>
              <a:rPr kumimoji="1" lang="ja-JP" altLang="en-US" dirty="0"/>
              <a:t>行為者</a:t>
            </a:r>
            <a:r>
              <a:rPr lang="ja-JP" altLang="en-US" dirty="0"/>
              <a:t>を</a:t>
            </a:r>
            <a:r>
              <a:rPr kumimoji="1" lang="ja-JP" altLang="en-US" dirty="0"/>
              <a:t>懲戒処分にしてほしい</a:t>
            </a:r>
          </a:p>
          <a:p>
            <a:r>
              <a:rPr kumimoji="1" lang="ja-JP" altLang="en-US" dirty="0">
                <a:highlight>
                  <a:srgbClr val="FFFF00"/>
                </a:highlight>
              </a:rPr>
              <a:t>強制したりしつこく勧めたりしない</a:t>
            </a:r>
          </a:p>
          <a:p>
            <a:r>
              <a:rPr kumimoji="1" lang="ja-JP" altLang="en-US" dirty="0"/>
              <a:t>希望が通るかどうかはいまの時点ではわからないことを説明</a:t>
            </a:r>
            <a:endParaRPr kumimoji="1" lang="en-US" altLang="ja-JP" dirty="0"/>
          </a:p>
          <a:p>
            <a:r>
              <a:rPr kumimoji="1" lang="ja-JP" altLang="en-US" dirty="0"/>
              <a:t>実際の解決は調査の結果によることを説明</a:t>
            </a:r>
          </a:p>
          <a:p>
            <a:endParaRPr kumimoji="1" lang="ja-JP" altLang="en-US" dirty="0"/>
          </a:p>
        </p:txBody>
      </p:sp>
      <p:sp>
        <p:nvSpPr>
          <p:cNvPr id="4" name="フッター プレースホルダー 3">
            <a:extLst>
              <a:ext uri="{FF2B5EF4-FFF2-40B4-BE49-F238E27FC236}">
                <a16:creationId xmlns:a16="http://schemas.microsoft.com/office/drawing/2014/main" id="{FB744E1D-EB19-44CF-9071-0ABA23AB1477}"/>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25802048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0DB4BE-9F7E-8356-20E5-D63CE933BA25}"/>
              </a:ext>
            </a:extLst>
          </p:cNvPr>
          <p:cNvSpPr>
            <a:spLocks noGrp="1"/>
          </p:cNvSpPr>
          <p:nvPr>
            <p:ph type="title"/>
          </p:nvPr>
        </p:nvSpPr>
        <p:spPr/>
        <p:txBody>
          <a:bodyPr/>
          <a:lstStyle/>
          <a:p>
            <a:r>
              <a:rPr kumimoji="1" lang="ja-JP" altLang="en-US"/>
              <a:t>　　全体のふりかえり</a:t>
            </a:r>
          </a:p>
        </p:txBody>
      </p:sp>
      <p:sp>
        <p:nvSpPr>
          <p:cNvPr id="3" name="コンテンツ プレースホルダー 2">
            <a:extLst>
              <a:ext uri="{FF2B5EF4-FFF2-40B4-BE49-F238E27FC236}">
                <a16:creationId xmlns:a16="http://schemas.microsoft.com/office/drawing/2014/main" id="{205A8010-9947-5BCC-8771-6FA1BF0B43A1}"/>
              </a:ext>
            </a:extLst>
          </p:cNvPr>
          <p:cNvSpPr>
            <a:spLocks noGrp="1"/>
          </p:cNvSpPr>
          <p:nvPr>
            <p:ph idx="1"/>
          </p:nvPr>
        </p:nvSpPr>
        <p:spPr>
          <a:xfrm>
            <a:off x="573810" y="1092663"/>
            <a:ext cx="8016008" cy="2712719"/>
          </a:xfrm>
        </p:spPr>
        <p:txBody>
          <a:bodyPr>
            <a:normAutofit/>
          </a:bodyPr>
          <a:lstStyle/>
          <a:p>
            <a:pPr marL="0" indent="0" algn="ctr">
              <a:lnSpc>
                <a:spcPct val="150000"/>
              </a:lnSpc>
              <a:buNone/>
            </a:pPr>
            <a:r>
              <a:rPr kumimoji="1" lang="ja-JP" altLang="en-US" sz="3500" dirty="0"/>
              <a:t>話し合ってみよう</a:t>
            </a:r>
            <a:endParaRPr kumimoji="1" lang="en-US" altLang="ja-JP" sz="3500" dirty="0"/>
          </a:p>
          <a:p>
            <a:pPr>
              <a:lnSpc>
                <a:spcPct val="150000"/>
              </a:lnSpc>
            </a:pPr>
            <a:r>
              <a:rPr kumimoji="1" lang="ja-JP" altLang="en-US" dirty="0"/>
              <a:t>きょう学んだこと、気づいたこと</a:t>
            </a:r>
            <a:endParaRPr kumimoji="1" lang="en-US" altLang="ja-JP" dirty="0"/>
          </a:p>
          <a:p>
            <a:pPr>
              <a:lnSpc>
                <a:spcPct val="150000"/>
              </a:lnSpc>
            </a:pPr>
            <a:r>
              <a:rPr kumimoji="1" lang="ja-JP" altLang="en-US" dirty="0"/>
              <a:t>明日からの仕事・組合活動に活かせること</a:t>
            </a:r>
          </a:p>
        </p:txBody>
      </p:sp>
      <p:sp>
        <p:nvSpPr>
          <p:cNvPr id="4" name="フッター プレースホルダー 3">
            <a:extLst>
              <a:ext uri="{FF2B5EF4-FFF2-40B4-BE49-F238E27FC236}">
                <a16:creationId xmlns:a16="http://schemas.microsoft.com/office/drawing/2014/main" id="{79BFC95A-7589-774F-DBA3-8D6B696B45CD}"/>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pic>
        <p:nvPicPr>
          <p:cNvPr id="8" name="図 7" descr="アイコン が含まれている画像&#10;&#10;自動的に生成された説明">
            <a:extLst>
              <a:ext uri="{FF2B5EF4-FFF2-40B4-BE49-F238E27FC236}">
                <a16:creationId xmlns:a16="http://schemas.microsoft.com/office/drawing/2014/main" id="{C8F7C681-8C6B-810E-A250-A2679CB802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7309" y="3476021"/>
            <a:ext cx="3062892" cy="3062892"/>
          </a:xfrm>
          <a:prstGeom prst="rect">
            <a:avLst/>
          </a:prstGeom>
        </p:spPr>
      </p:pic>
    </p:spTree>
    <p:extLst>
      <p:ext uri="{BB962C8B-B14F-4D97-AF65-F5344CB8AC3E}">
        <p14:creationId xmlns:p14="http://schemas.microsoft.com/office/powerpoint/2010/main" val="899779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321F5E-31B8-4141-95B7-0C60FBDD5BCA}"/>
              </a:ext>
            </a:extLst>
          </p:cNvPr>
          <p:cNvSpPr>
            <a:spLocks noGrp="1"/>
          </p:cNvSpPr>
          <p:nvPr>
            <p:ph type="title"/>
          </p:nvPr>
        </p:nvSpPr>
        <p:spPr/>
        <p:txBody>
          <a:bodyPr/>
          <a:lstStyle/>
          <a:p>
            <a:r>
              <a:rPr kumimoji="1" lang="ja-JP" altLang="en-US"/>
              <a:t>　　</a:t>
            </a:r>
            <a:r>
              <a:rPr lang="ja-JP" altLang="en-US"/>
              <a:t>本日の研修の概要</a:t>
            </a:r>
            <a:endParaRPr kumimoji="1" lang="ja-JP" altLang="en-US"/>
          </a:p>
        </p:txBody>
      </p:sp>
      <p:sp>
        <p:nvSpPr>
          <p:cNvPr id="3" name="コンテンツ プレースホルダー 2">
            <a:extLst>
              <a:ext uri="{FF2B5EF4-FFF2-40B4-BE49-F238E27FC236}">
                <a16:creationId xmlns:a16="http://schemas.microsoft.com/office/drawing/2014/main" id="{F924C4E8-E0EC-4A1C-A98D-A8817D3BFA03}"/>
              </a:ext>
            </a:extLst>
          </p:cNvPr>
          <p:cNvSpPr>
            <a:spLocks noGrp="1"/>
          </p:cNvSpPr>
          <p:nvPr>
            <p:ph idx="1"/>
          </p:nvPr>
        </p:nvSpPr>
        <p:spPr>
          <a:xfrm>
            <a:off x="628649" y="972588"/>
            <a:ext cx="4617605" cy="5271193"/>
          </a:xfrm>
        </p:spPr>
        <p:txBody>
          <a:bodyPr>
            <a:normAutofit fontScale="85000" lnSpcReduction="10000"/>
          </a:bodyPr>
          <a:lstStyle/>
          <a:p>
            <a:pPr marL="382950" indent="-514350">
              <a:lnSpc>
                <a:spcPct val="150000"/>
              </a:lnSpc>
              <a:buFont typeface="+mj-lt"/>
              <a:buAutoNum type="arabicPeriod"/>
            </a:pPr>
            <a:r>
              <a:rPr lang="ja-JP" altLang="en-US" sz="2600" dirty="0"/>
              <a:t>ハラスメントの基礎知識</a:t>
            </a:r>
            <a:endParaRPr lang="en-US" altLang="ja-JP" sz="2600" dirty="0"/>
          </a:p>
          <a:p>
            <a:pPr marL="840150" lvl="1" indent="-514350">
              <a:lnSpc>
                <a:spcPct val="150000"/>
              </a:lnSpc>
              <a:buFont typeface="+mj-lt"/>
              <a:buAutoNum type="arabicPeriod"/>
            </a:pPr>
            <a:r>
              <a:rPr lang="ja-JP" altLang="en-US" sz="1800" dirty="0"/>
              <a:t>セクシュアルハラスメント</a:t>
            </a:r>
            <a:endParaRPr lang="en-US" altLang="ja-JP" sz="1800" dirty="0"/>
          </a:p>
          <a:p>
            <a:pPr marL="840150" lvl="1" indent="-514350">
              <a:lnSpc>
                <a:spcPct val="150000"/>
              </a:lnSpc>
              <a:buFont typeface="+mj-lt"/>
              <a:buAutoNum type="arabicPeriod"/>
            </a:pPr>
            <a:r>
              <a:rPr lang="ja-JP" altLang="en-US" sz="1800" dirty="0"/>
              <a:t>妊娠出産育児介護に関するハラスメント</a:t>
            </a:r>
            <a:endParaRPr lang="en-US" altLang="ja-JP" sz="1800" dirty="0"/>
          </a:p>
          <a:p>
            <a:pPr marL="840150" lvl="1" indent="-514350">
              <a:lnSpc>
                <a:spcPct val="150000"/>
              </a:lnSpc>
              <a:buFont typeface="+mj-lt"/>
              <a:buAutoNum type="arabicPeriod"/>
            </a:pPr>
            <a:r>
              <a:rPr lang="ja-JP" altLang="en-US" sz="1800" dirty="0"/>
              <a:t>パワーハラスメント</a:t>
            </a:r>
            <a:endParaRPr lang="en-US" altLang="ja-JP" sz="1800" dirty="0"/>
          </a:p>
          <a:p>
            <a:pPr marL="840150" lvl="1" indent="-514350">
              <a:lnSpc>
                <a:spcPct val="150000"/>
              </a:lnSpc>
              <a:buFont typeface="+mj-lt"/>
              <a:buAutoNum type="arabicPeriod"/>
            </a:pPr>
            <a:r>
              <a:rPr lang="ja-JP" altLang="en-US" sz="1800" dirty="0"/>
              <a:t>カスタマーハラスメント</a:t>
            </a:r>
            <a:endParaRPr lang="en-US" altLang="ja-JP" sz="1800" dirty="0"/>
          </a:p>
          <a:p>
            <a:pPr marL="382950" indent="-514350">
              <a:lnSpc>
                <a:spcPct val="150000"/>
              </a:lnSpc>
              <a:buFont typeface="+mj-lt"/>
              <a:buAutoNum type="arabicPeriod"/>
            </a:pPr>
            <a:r>
              <a:rPr lang="ja-JP" altLang="en-US" sz="2600" dirty="0"/>
              <a:t>ハラスメントを防止するために</a:t>
            </a:r>
          </a:p>
          <a:p>
            <a:pPr marL="382950" indent="-514350">
              <a:lnSpc>
                <a:spcPct val="150000"/>
              </a:lnSpc>
              <a:buFont typeface="+mj-lt"/>
              <a:buAutoNum type="arabicPeriod"/>
            </a:pPr>
            <a:r>
              <a:rPr lang="ja-JP" altLang="en-US" sz="2800" dirty="0"/>
              <a:t>ハラスメント</a:t>
            </a:r>
            <a:r>
              <a:rPr lang="ja-JP" altLang="en-US" dirty="0"/>
              <a:t>相談を受ける際の注意点</a:t>
            </a:r>
            <a:endParaRPr lang="en-US" altLang="ja-JP" sz="2800" dirty="0"/>
          </a:p>
          <a:p>
            <a:pPr marL="382950" indent="-514350">
              <a:lnSpc>
                <a:spcPct val="150000"/>
              </a:lnSpc>
              <a:buFont typeface="+mj-lt"/>
              <a:buAutoNum type="arabicPeriod"/>
            </a:pPr>
            <a:r>
              <a:rPr lang="ja-JP" altLang="en-US" dirty="0"/>
              <a:t>質疑応答・まとめ</a:t>
            </a:r>
            <a:endParaRPr lang="en-US" altLang="ja-JP" sz="2800" dirty="0"/>
          </a:p>
          <a:p>
            <a:pPr marL="382950" indent="-514350">
              <a:lnSpc>
                <a:spcPct val="150000"/>
              </a:lnSpc>
              <a:buFont typeface="+mj-lt"/>
              <a:buAutoNum type="arabicPeriod"/>
            </a:pPr>
            <a:endParaRPr lang="en-US" altLang="ja-JP" sz="2800" dirty="0"/>
          </a:p>
        </p:txBody>
      </p:sp>
      <p:sp>
        <p:nvSpPr>
          <p:cNvPr id="4" name="フッター プレースホルダー 3">
            <a:extLst>
              <a:ext uri="{FF2B5EF4-FFF2-40B4-BE49-F238E27FC236}">
                <a16:creationId xmlns:a16="http://schemas.microsoft.com/office/drawing/2014/main" id="{E1F67074-BF09-47A0-8BAE-C4C468F2DBFB}"/>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pic>
        <p:nvPicPr>
          <p:cNvPr id="7" name="図 6" descr="屋内, おもちゃ, 小さい, 座る が含まれている画像&#10;&#10;自動的に生成された説明">
            <a:extLst>
              <a:ext uri="{FF2B5EF4-FFF2-40B4-BE49-F238E27FC236}">
                <a16:creationId xmlns:a16="http://schemas.microsoft.com/office/drawing/2014/main" id="{619EFFA5-3359-06B9-05D2-0917559748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89236" y="1360225"/>
            <a:ext cx="3652735" cy="5132648"/>
          </a:xfrm>
          <a:prstGeom prst="rect">
            <a:avLst/>
          </a:prstGeom>
        </p:spPr>
      </p:pic>
    </p:spTree>
    <p:extLst>
      <p:ext uri="{BB962C8B-B14F-4D97-AF65-F5344CB8AC3E}">
        <p14:creationId xmlns:p14="http://schemas.microsoft.com/office/powerpoint/2010/main" val="3721974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A4AB7B-2024-3520-2B9D-F543A16317A3}"/>
              </a:ext>
            </a:extLst>
          </p:cNvPr>
          <p:cNvSpPr>
            <a:spLocks noGrp="1"/>
          </p:cNvSpPr>
          <p:nvPr>
            <p:ph type="title"/>
          </p:nvPr>
        </p:nvSpPr>
        <p:spPr/>
        <p:txBody>
          <a:bodyPr/>
          <a:lstStyle/>
          <a:p>
            <a:r>
              <a:rPr kumimoji="1" lang="ja-JP" altLang="en-US" dirty="0"/>
              <a:t>　　本日の研修の目的</a:t>
            </a:r>
          </a:p>
        </p:txBody>
      </p:sp>
      <p:sp>
        <p:nvSpPr>
          <p:cNvPr id="3" name="コンテンツ プレースホルダー 2">
            <a:extLst>
              <a:ext uri="{FF2B5EF4-FFF2-40B4-BE49-F238E27FC236}">
                <a16:creationId xmlns:a16="http://schemas.microsoft.com/office/drawing/2014/main" id="{64D15771-5F09-C8CD-5592-0448882DA922}"/>
              </a:ext>
            </a:extLst>
          </p:cNvPr>
          <p:cNvSpPr>
            <a:spLocks noGrp="1"/>
          </p:cNvSpPr>
          <p:nvPr>
            <p:ph idx="1"/>
          </p:nvPr>
        </p:nvSpPr>
        <p:spPr/>
        <p:txBody>
          <a:bodyPr/>
          <a:lstStyle/>
          <a:p>
            <a:pPr>
              <a:lnSpc>
                <a:spcPct val="200000"/>
              </a:lnSpc>
            </a:pPr>
            <a:r>
              <a:rPr kumimoji="1" lang="ja-JP" altLang="en-US" dirty="0">
                <a:latin typeface="+mn-ea"/>
              </a:rPr>
              <a:t>ハラスメントに関する基本的な知識を学ぶ</a:t>
            </a:r>
            <a:endParaRPr kumimoji="1" lang="en-US" altLang="ja-JP" dirty="0">
              <a:latin typeface="+mn-ea"/>
            </a:endParaRPr>
          </a:p>
          <a:p>
            <a:pPr>
              <a:lnSpc>
                <a:spcPct val="200000"/>
              </a:lnSpc>
            </a:pPr>
            <a:r>
              <a:rPr lang="ja-JP" altLang="en-US" b="0" i="0" dirty="0">
                <a:solidFill>
                  <a:srgbClr val="222222"/>
                </a:solidFill>
                <a:effectLst/>
                <a:latin typeface="+mn-ea"/>
              </a:rPr>
              <a:t>組合員からのハラスメント相談を受けるにあたっての心構えなどを学ぶ</a:t>
            </a:r>
            <a:endParaRPr kumimoji="1" lang="ja-JP" altLang="en-US" dirty="0">
              <a:latin typeface="+mn-ea"/>
            </a:endParaRPr>
          </a:p>
        </p:txBody>
      </p:sp>
      <p:sp>
        <p:nvSpPr>
          <p:cNvPr id="4" name="フッター プレースホルダー 3">
            <a:extLst>
              <a:ext uri="{FF2B5EF4-FFF2-40B4-BE49-F238E27FC236}">
                <a16:creationId xmlns:a16="http://schemas.microsoft.com/office/drawing/2014/main" id="{C3494217-E80C-C523-0440-2795C4EC9422}"/>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pic>
        <p:nvPicPr>
          <p:cNvPr id="6" name="図 5" descr="時計, テーブル, 部屋 が含まれている画像&#10;&#10;自動的に生成された説明">
            <a:extLst>
              <a:ext uri="{FF2B5EF4-FFF2-40B4-BE49-F238E27FC236}">
                <a16:creationId xmlns:a16="http://schemas.microsoft.com/office/drawing/2014/main" id="{425BBAAA-FEDE-7539-BB77-241AC6960C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542" y="4082473"/>
            <a:ext cx="6651746" cy="1995524"/>
          </a:xfrm>
          <a:prstGeom prst="rect">
            <a:avLst/>
          </a:prstGeom>
        </p:spPr>
      </p:pic>
    </p:spTree>
    <p:extLst>
      <p:ext uri="{BB962C8B-B14F-4D97-AF65-F5344CB8AC3E}">
        <p14:creationId xmlns:p14="http://schemas.microsoft.com/office/powerpoint/2010/main" val="93626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F0302020204030204"/>
              <a:ea typeface="+mn-ea"/>
              <a:cs typeface="+mn-cs"/>
            </a:endParaRPr>
          </a:p>
        </p:txBody>
      </p:sp>
      <p:sp>
        <p:nvSpPr>
          <p:cNvPr id="29" name="Rectangle 2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F0302020204030204"/>
              <a:ea typeface="+mn-ea"/>
              <a:cs typeface="+mn-cs"/>
            </a:endParaRPr>
          </a:p>
        </p:txBody>
      </p:sp>
      <p:sp>
        <p:nvSpPr>
          <p:cNvPr id="3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77107" y="220196"/>
            <a:ext cx="7066893"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3" name="Oval 3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7350" y="2099696"/>
            <a:ext cx="1456680"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5" name="Arc 3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836384" y="1866059"/>
            <a:ext cx="2987899" cy="2240924"/>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6" name="タイトル 5">
            <a:extLst>
              <a:ext uri="{FF2B5EF4-FFF2-40B4-BE49-F238E27FC236}">
                <a16:creationId xmlns:a16="http://schemas.microsoft.com/office/drawing/2014/main" id="{B52E3350-ED0C-46D0-93AE-931C35A3F782}"/>
              </a:ext>
            </a:extLst>
          </p:cNvPr>
          <p:cNvSpPr>
            <a:spLocks noGrp="1"/>
          </p:cNvSpPr>
          <p:nvPr>
            <p:ph type="title"/>
          </p:nvPr>
        </p:nvSpPr>
        <p:spPr>
          <a:xfrm>
            <a:off x="3028950" y="1939159"/>
            <a:ext cx="5733470" cy="2751086"/>
          </a:xfrm>
        </p:spPr>
        <p:txBody>
          <a:bodyPr vert="horz" lIns="91440" tIns="45720" rIns="91440" bIns="45720" rtlCol="0" anchor="b">
            <a:normAutofit/>
          </a:bodyPr>
          <a:lstStyle/>
          <a:p>
            <a:pPr algn="r"/>
            <a:r>
              <a:rPr kumimoji="1" lang="ja-JP" altLang="en-US" kern="1200">
                <a:solidFill>
                  <a:schemeClr val="tx1"/>
                </a:solidFill>
                <a:latin typeface="+mj-lt"/>
                <a:ea typeface="+mj-ea"/>
                <a:cs typeface="+mj-cs"/>
              </a:rPr>
              <a:t>ハラスメントの基礎知識</a:t>
            </a:r>
          </a:p>
        </p:txBody>
      </p:sp>
      <p:sp>
        <p:nvSpPr>
          <p:cNvPr id="7" name="テキスト プレースホルダー 6">
            <a:extLst>
              <a:ext uri="{FF2B5EF4-FFF2-40B4-BE49-F238E27FC236}">
                <a16:creationId xmlns:a16="http://schemas.microsoft.com/office/drawing/2014/main" id="{F67D9885-26E0-4759-BB81-86E31AF0D943}"/>
              </a:ext>
            </a:extLst>
          </p:cNvPr>
          <p:cNvSpPr>
            <a:spLocks noGrp="1"/>
          </p:cNvSpPr>
          <p:nvPr>
            <p:ph type="body" idx="1"/>
          </p:nvPr>
        </p:nvSpPr>
        <p:spPr>
          <a:xfrm>
            <a:off x="2678545" y="5063702"/>
            <a:ext cx="6083875" cy="1329443"/>
          </a:xfrm>
        </p:spPr>
        <p:txBody>
          <a:bodyPr vert="horz" lIns="91440" tIns="45720" rIns="91440" bIns="45720" rtlCol="0">
            <a:normAutofit fontScale="77500" lnSpcReduction="20000"/>
          </a:bodyPr>
          <a:lstStyle/>
          <a:p>
            <a:pPr algn="r"/>
            <a:r>
              <a:rPr lang="ja-JP" altLang="en-US" sz="2200" dirty="0"/>
              <a:t>セクシュアルハラスメント</a:t>
            </a:r>
            <a:endParaRPr lang="en-US" altLang="ja-JP" sz="2200" dirty="0"/>
          </a:p>
          <a:p>
            <a:pPr algn="r"/>
            <a:r>
              <a:rPr kumimoji="1" lang="ja-JP" altLang="en-US" sz="2200" kern="1200" dirty="0">
                <a:solidFill>
                  <a:schemeClr val="tx1"/>
                </a:solidFill>
                <a:latin typeface="+mn-lt"/>
                <a:ea typeface="+mn-ea"/>
                <a:cs typeface="+mn-cs"/>
              </a:rPr>
              <a:t>妊娠・出産・育児休業・介護休業等に関するハラスメント</a:t>
            </a:r>
            <a:endParaRPr kumimoji="1" lang="en-US" altLang="ja-JP" sz="2200" kern="1200" dirty="0">
              <a:solidFill>
                <a:schemeClr val="tx1"/>
              </a:solidFill>
              <a:latin typeface="+mn-lt"/>
              <a:ea typeface="+mn-ea"/>
              <a:cs typeface="+mn-cs"/>
            </a:endParaRPr>
          </a:p>
          <a:p>
            <a:pPr algn="r"/>
            <a:r>
              <a:rPr lang="ja-JP" altLang="en-US" sz="2200" dirty="0"/>
              <a:t>パワーハラスメント</a:t>
            </a:r>
            <a:endParaRPr lang="en-US" altLang="ja-JP" sz="2200" dirty="0"/>
          </a:p>
          <a:p>
            <a:pPr algn="r"/>
            <a:r>
              <a:rPr kumimoji="1" lang="ja-JP" altLang="en-US" sz="2200" kern="1200" dirty="0">
                <a:solidFill>
                  <a:schemeClr val="tx1"/>
                </a:solidFill>
                <a:latin typeface="+mn-lt"/>
                <a:ea typeface="+mn-ea"/>
                <a:cs typeface="+mn-cs"/>
              </a:rPr>
              <a:t>カスタマーハラスメント</a:t>
            </a:r>
            <a:endParaRPr kumimoji="1" lang="en-US" altLang="ja-JP" sz="2200" kern="1200" dirty="0">
              <a:solidFill>
                <a:schemeClr val="tx1"/>
              </a:solidFill>
              <a:latin typeface="+mn-lt"/>
              <a:ea typeface="+mn-ea"/>
              <a:cs typeface="+mn-cs"/>
            </a:endParaRPr>
          </a:p>
        </p:txBody>
      </p:sp>
    </p:spTree>
    <p:extLst>
      <p:ext uri="{BB962C8B-B14F-4D97-AF65-F5344CB8AC3E}">
        <p14:creationId xmlns:p14="http://schemas.microsoft.com/office/powerpoint/2010/main" val="817304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DA55AC-70D9-8BE9-64AE-02CBB639D4E7}"/>
              </a:ext>
            </a:extLst>
          </p:cNvPr>
          <p:cNvSpPr>
            <a:spLocks noGrp="1"/>
          </p:cNvSpPr>
          <p:nvPr>
            <p:ph type="title"/>
          </p:nvPr>
        </p:nvSpPr>
        <p:spPr/>
        <p:txBody>
          <a:bodyPr/>
          <a:lstStyle/>
          <a:p>
            <a:r>
              <a:rPr kumimoji="1" lang="ja-JP" altLang="en-US" dirty="0"/>
              <a:t>　　職場のハラスメントとは</a:t>
            </a:r>
          </a:p>
        </p:txBody>
      </p:sp>
      <p:sp>
        <p:nvSpPr>
          <p:cNvPr id="3" name="コンテンツ プレースホルダー 2">
            <a:extLst>
              <a:ext uri="{FF2B5EF4-FFF2-40B4-BE49-F238E27FC236}">
                <a16:creationId xmlns:a16="http://schemas.microsoft.com/office/drawing/2014/main" id="{70BFF7CF-DBC6-08CF-0188-607B0DD1EFAC}"/>
              </a:ext>
            </a:extLst>
          </p:cNvPr>
          <p:cNvSpPr>
            <a:spLocks noGrp="1"/>
          </p:cNvSpPr>
          <p:nvPr>
            <p:ph idx="1"/>
          </p:nvPr>
        </p:nvSpPr>
        <p:spPr/>
        <p:txBody>
          <a:bodyPr/>
          <a:lstStyle/>
          <a:p>
            <a:endParaRPr kumimoji="1" lang="ja-JP" altLang="en-US" dirty="0"/>
          </a:p>
        </p:txBody>
      </p:sp>
      <p:sp>
        <p:nvSpPr>
          <p:cNvPr id="4" name="フッター プレースホルダー 3">
            <a:extLst>
              <a:ext uri="{FF2B5EF4-FFF2-40B4-BE49-F238E27FC236}">
                <a16:creationId xmlns:a16="http://schemas.microsoft.com/office/drawing/2014/main" id="{A7849E9C-0560-DF0A-768F-94E5DC172F1E}"/>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
        <p:nvSpPr>
          <p:cNvPr id="5" name="四角形: 角を丸くする 4">
            <a:extLst>
              <a:ext uri="{FF2B5EF4-FFF2-40B4-BE49-F238E27FC236}">
                <a16:creationId xmlns:a16="http://schemas.microsoft.com/office/drawing/2014/main" id="{D6AD95D1-3ABF-83EB-FDEA-BE58A88CE25B}"/>
              </a:ext>
            </a:extLst>
          </p:cNvPr>
          <p:cNvSpPr/>
          <p:nvPr/>
        </p:nvSpPr>
        <p:spPr>
          <a:xfrm>
            <a:off x="628650" y="1071418"/>
            <a:ext cx="7886700" cy="140392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一定の許容できない行為・慣行</a:t>
            </a:r>
            <a:endParaRPr kumimoji="1" lang="en-US" altLang="ja-JP" sz="3200" dirty="0"/>
          </a:p>
          <a:p>
            <a:pPr algn="ctr"/>
            <a:r>
              <a:rPr kumimoji="1" lang="ja-JP" altLang="en-US" sz="3200" dirty="0"/>
              <a:t>またはその脅威</a:t>
            </a:r>
          </a:p>
        </p:txBody>
      </p:sp>
      <p:sp>
        <p:nvSpPr>
          <p:cNvPr id="6" name="矢印: 下 5">
            <a:extLst>
              <a:ext uri="{FF2B5EF4-FFF2-40B4-BE49-F238E27FC236}">
                <a16:creationId xmlns:a16="http://schemas.microsoft.com/office/drawing/2014/main" id="{FE62B6D2-EBCB-4D98-F8EC-95A5641BCF7B}"/>
              </a:ext>
            </a:extLst>
          </p:cNvPr>
          <p:cNvSpPr/>
          <p:nvPr/>
        </p:nvSpPr>
        <p:spPr>
          <a:xfrm>
            <a:off x="1218912" y="2574173"/>
            <a:ext cx="4978400" cy="2179782"/>
          </a:xfrm>
          <a:prstGeom prst="down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ja-JP" altLang="en-US" sz="2400" dirty="0"/>
              <a:t>害悪を引き起こすことを目的</a:t>
            </a:r>
            <a:endParaRPr kumimoji="1" lang="en-US" altLang="ja-JP" sz="2400" dirty="0"/>
          </a:p>
          <a:p>
            <a:pPr algn="ctr"/>
            <a:r>
              <a:rPr kumimoji="1" lang="en-US" altLang="ja-JP" dirty="0"/>
              <a:t>or </a:t>
            </a:r>
          </a:p>
          <a:p>
            <a:pPr algn="ctr"/>
            <a:r>
              <a:rPr kumimoji="1" lang="ja-JP" altLang="en-US" sz="2800" b="1" dirty="0">
                <a:solidFill>
                  <a:schemeClr val="bg1"/>
                </a:solidFill>
              </a:rPr>
              <a:t>結果</a:t>
            </a:r>
            <a:r>
              <a:rPr kumimoji="1" lang="ja-JP" altLang="en-US" sz="2400" dirty="0"/>
              <a:t>を招く</a:t>
            </a:r>
          </a:p>
        </p:txBody>
      </p:sp>
      <p:sp>
        <p:nvSpPr>
          <p:cNvPr id="8" name="四角形: 角を丸くする 7">
            <a:extLst>
              <a:ext uri="{FF2B5EF4-FFF2-40B4-BE49-F238E27FC236}">
                <a16:creationId xmlns:a16="http://schemas.microsoft.com/office/drawing/2014/main" id="{B9B3FA18-1579-D9E3-E9F9-FCC7110FDA56}"/>
              </a:ext>
            </a:extLst>
          </p:cNvPr>
          <p:cNvSpPr/>
          <p:nvPr/>
        </p:nvSpPr>
        <p:spPr>
          <a:xfrm>
            <a:off x="628650" y="4822450"/>
            <a:ext cx="7886700" cy="140392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a:t>身体的・精神的・性的・経済的な</a:t>
            </a:r>
            <a:r>
              <a:rPr kumimoji="1" lang="ja-JP" altLang="en-US" sz="3200" dirty="0">
                <a:solidFill>
                  <a:schemeClr val="bg1"/>
                </a:solidFill>
              </a:rPr>
              <a:t>害悪</a:t>
            </a:r>
          </a:p>
        </p:txBody>
      </p:sp>
      <p:sp>
        <p:nvSpPr>
          <p:cNvPr id="9" name="テキスト ボックス 8">
            <a:extLst>
              <a:ext uri="{FF2B5EF4-FFF2-40B4-BE49-F238E27FC236}">
                <a16:creationId xmlns:a16="http://schemas.microsoft.com/office/drawing/2014/main" id="{25950EDE-4586-3098-49E3-3DEF598DB7E0}"/>
              </a:ext>
            </a:extLst>
          </p:cNvPr>
          <p:cNvSpPr txBox="1"/>
          <p:nvPr/>
        </p:nvSpPr>
        <p:spPr>
          <a:xfrm>
            <a:off x="3916218" y="6356351"/>
            <a:ext cx="4599132" cy="523220"/>
          </a:xfrm>
          <a:prstGeom prst="rect">
            <a:avLst/>
          </a:prstGeom>
          <a:noFill/>
        </p:spPr>
        <p:txBody>
          <a:bodyPr wrap="square" rtlCol="0">
            <a:spAutoFit/>
          </a:bodyPr>
          <a:lstStyle/>
          <a:p>
            <a:r>
              <a:rPr kumimoji="1" lang="en-US" altLang="ja-JP" sz="1400" dirty="0"/>
              <a:t>2019</a:t>
            </a:r>
            <a:r>
              <a:rPr kumimoji="1" lang="ja-JP" altLang="en-US" sz="1400" dirty="0"/>
              <a:t>年</a:t>
            </a:r>
            <a:r>
              <a:rPr kumimoji="1" lang="en-US" altLang="ja-JP" sz="1400" dirty="0"/>
              <a:t>6</a:t>
            </a:r>
            <a:r>
              <a:rPr kumimoji="1" lang="ja-JP" altLang="en-US" sz="1400" dirty="0"/>
              <a:t>月 </a:t>
            </a:r>
            <a:r>
              <a:rPr kumimoji="1" lang="en-US" altLang="ja-JP" sz="1400" dirty="0"/>
              <a:t>ILO</a:t>
            </a:r>
            <a:r>
              <a:rPr kumimoji="1" lang="ja-JP" altLang="en-US" sz="1400" dirty="0"/>
              <a:t>「仕事の世界における暴力及びハラスメントに関する条約・勧告」より</a:t>
            </a:r>
          </a:p>
        </p:txBody>
      </p:sp>
      <p:sp>
        <p:nvSpPr>
          <p:cNvPr id="10" name="テキスト ボックス 9">
            <a:extLst>
              <a:ext uri="{FF2B5EF4-FFF2-40B4-BE49-F238E27FC236}">
                <a16:creationId xmlns:a16="http://schemas.microsoft.com/office/drawing/2014/main" id="{5A61CE98-4CB8-B090-5EC5-0F3A82553406}"/>
              </a:ext>
            </a:extLst>
          </p:cNvPr>
          <p:cNvSpPr txBox="1"/>
          <p:nvPr/>
        </p:nvSpPr>
        <p:spPr>
          <a:xfrm>
            <a:off x="5303520" y="2680356"/>
            <a:ext cx="3211830" cy="923330"/>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dirty="0"/>
              <a:t>単発的か反復的か問わない</a:t>
            </a:r>
            <a:endParaRPr kumimoji="1" lang="en-US" altLang="ja-JP" dirty="0"/>
          </a:p>
          <a:p>
            <a:pPr marL="285750" indent="-285750">
              <a:buFont typeface="Arial" panose="020B0604020202020204" pitchFamily="34" charset="0"/>
              <a:buChar char="•"/>
            </a:pPr>
            <a:r>
              <a:rPr kumimoji="1" lang="ja-JP" altLang="en-US" dirty="0"/>
              <a:t>ジェンダーに基づく暴力及びハラスメントを含む</a:t>
            </a:r>
          </a:p>
        </p:txBody>
      </p:sp>
    </p:spTree>
    <p:extLst>
      <p:ext uri="{BB962C8B-B14F-4D97-AF65-F5344CB8AC3E}">
        <p14:creationId xmlns:p14="http://schemas.microsoft.com/office/powerpoint/2010/main" val="84184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2B4F47-BB23-C9EB-6CDA-BF4329456154}"/>
              </a:ext>
            </a:extLst>
          </p:cNvPr>
          <p:cNvSpPr>
            <a:spLocks noGrp="1"/>
          </p:cNvSpPr>
          <p:nvPr>
            <p:ph type="title"/>
          </p:nvPr>
        </p:nvSpPr>
        <p:spPr/>
        <p:txBody>
          <a:bodyPr/>
          <a:lstStyle/>
          <a:p>
            <a:r>
              <a:rPr kumimoji="1" lang="ja-JP" altLang="en-US" dirty="0"/>
              <a:t>　　職場のハラスメントをめぐる動向</a:t>
            </a:r>
          </a:p>
        </p:txBody>
      </p:sp>
      <p:sp>
        <p:nvSpPr>
          <p:cNvPr id="3" name="コンテンツ プレースホルダー 2">
            <a:extLst>
              <a:ext uri="{FF2B5EF4-FFF2-40B4-BE49-F238E27FC236}">
                <a16:creationId xmlns:a16="http://schemas.microsoft.com/office/drawing/2014/main" id="{BD21B6CE-E913-DC0F-3A09-E03F23A7C973}"/>
              </a:ext>
            </a:extLst>
          </p:cNvPr>
          <p:cNvSpPr>
            <a:spLocks noGrp="1"/>
          </p:cNvSpPr>
          <p:nvPr>
            <p:ph idx="1"/>
          </p:nvPr>
        </p:nvSpPr>
        <p:spPr>
          <a:xfrm>
            <a:off x="628650" y="972590"/>
            <a:ext cx="7886700" cy="5520283"/>
          </a:xfrm>
        </p:spPr>
        <p:txBody>
          <a:bodyPr>
            <a:normAutofit/>
          </a:bodyPr>
          <a:lstStyle/>
          <a:p>
            <a:r>
              <a:rPr kumimoji="1" lang="ja-JP" altLang="en-US" dirty="0"/>
              <a:t>企業不祥事への厳しい視線</a:t>
            </a:r>
            <a:endParaRPr kumimoji="1" lang="en-US" altLang="ja-JP" dirty="0"/>
          </a:p>
          <a:p>
            <a:pPr lvl="1"/>
            <a:r>
              <a:rPr lang="en-US" altLang="ja-JP" dirty="0"/>
              <a:t>SNS</a:t>
            </a:r>
            <a:r>
              <a:rPr lang="ja-JP" altLang="en-US" dirty="0"/>
              <a:t>での炎上</a:t>
            </a:r>
            <a:endParaRPr lang="en-US" altLang="ja-JP" dirty="0"/>
          </a:p>
          <a:p>
            <a:pPr lvl="1"/>
            <a:r>
              <a:rPr lang="ja-JP" altLang="en-US" dirty="0"/>
              <a:t>企業トップ・幹部の進退問題に</a:t>
            </a:r>
            <a:endParaRPr kumimoji="1" lang="en-US" altLang="ja-JP" dirty="0"/>
          </a:p>
          <a:p>
            <a:r>
              <a:rPr kumimoji="1" lang="en-US" altLang="ja-JP" dirty="0"/>
              <a:t>2020</a:t>
            </a:r>
            <a:r>
              <a:rPr kumimoji="1" lang="ja-JP" altLang="en-US" dirty="0"/>
              <a:t>年</a:t>
            </a:r>
            <a:r>
              <a:rPr kumimoji="1" lang="en-US" altLang="ja-JP" dirty="0"/>
              <a:t>6</a:t>
            </a:r>
            <a:r>
              <a:rPr kumimoji="1" lang="ja-JP" altLang="en-US" dirty="0"/>
              <a:t>月パワハラ防止措置が義務化</a:t>
            </a:r>
            <a:endParaRPr kumimoji="1" lang="en-US" altLang="ja-JP" dirty="0"/>
          </a:p>
          <a:p>
            <a:pPr lvl="1"/>
            <a:r>
              <a:rPr kumimoji="1" lang="ja-JP" altLang="en-US" dirty="0"/>
              <a:t>相談窓口設置・解決体制の整備</a:t>
            </a:r>
            <a:endParaRPr kumimoji="1" lang="en-US" altLang="ja-JP" dirty="0"/>
          </a:p>
          <a:p>
            <a:pPr lvl="1"/>
            <a:r>
              <a:rPr kumimoji="1" lang="ja-JP" altLang="en-US" dirty="0"/>
              <a:t>予防のため、研修の実施等</a:t>
            </a:r>
            <a:endParaRPr kumimoji="1" lang="en-US" altLang="ja-JP" dirty="0"/>
          </a:p>
          <a:p>
            <a:pPr lvl="1"/>
            <a:r>
              <a:rPr lang="ja-JP" altLang="en-US" dirty="0"/>
              <a:t>不利益取扱の禁止</a:t>
            </a:r>
            <a:endParaRPr kumimoji="1" lang="en-US" altLang="ja-JP" dirty="0"/>
          </a:p>
          <a:p>
            <a:r>
              <a:rPr lang="ja-JP" altLang="en-US"/>
              <a:t>多様性・ワークライフバランスへの配慮</a:t>
            </a:r>
            <a:endParaRPr lang="en-US" altLang="ja-JP"/>
          </a:p>
          <a:p>
            <a:pPr lvl="1"/>
            <a:r>
              <a:rPr lang="en-US" altLang="ja-JP"/>
              <a:t>SOGI</a:t>
            </a:r>
            <a:r>
              <a:rPr lang="ja-JP" altLang="en-US"/>
              <a:t>ハラスメントへの対策強化</a:t>
            </a:r>
            <a:endParaRPr lang="en-US" altLang="ja-JP"/>
          </a:p>
          <a:p>
            <a:pPr lvl="1"/>
            <a:r>
              <a:rPr lang="ja-JP" altLang="en-US"/>
              <a:t>男性育休への取り組み</a:t>
            </a:r>
            <a:endParaRPr lang="en-US" altLang="ja-JP"/>
          </a:p>
          <a:p>
            <a:r>
              <a:rPr lang="ja-JP" altLang="en-US"/>
              <a:t>カスタマーハラスメント対策</a:t>
            </a:r>
            <a:endParaRPr lang="en-US" altLang="ja-JP" dirty="0"/>
          </a:p>
        </p:txBody>
      </p:sp>
      <p:sp>
        <p:nvSpPr>
          <p:cNvPr id="4" name="フッター プレースホルダー 3">
            <a:extLst>
              <a:ext uri="{FF2B5EF4-FFF2-40B4-BE49-F238E27FC236}">
                <a16:creationId xmlns:a16="http://schemas.microsoft.com/office/drawing/2014/main" id="{6BC34B67-8953-E3BB-43FF-0F79B743C704}"/>
              </a:ext>
            </a:extLst>
          </p:cNvPr>
          <p:cNvSpPr>
            <a:spLocks noGrp="1"/>
          </p:cNvSpPr>
          <p:nvPr>
            <p:ph type="ftr" sz="quarter" idx="11"/>
          </p:nvPr>
        </p:nvSpPr>
        <p:spPr/>
        <p:txBody>
          <a:bodyPr/>
          <a:lstStyle/>
          <a:p>
            <a:pPr algn="l"/>
            <a:r>
              <a:rPr kumimoji="1" lang="en-US" altLang="ja-JP"/>
              <a:t>©SRC</a:t>
            </a:r>
            <a:r>
              <a:rPr kumimoji="1" lang="ja-JP" altLang="en-US"/>
              <a:t>ハラスメント防止センター　李怜香</a:t>
            </a:r>
          </a:p>
        </p:txBody>
      </p:sp>
    </p:spTree>
    <p:extLst>
      <p:ext uri="{BB962C8B-B14F-4D97-AF65-F5344CB8AC3E}">
        <p14:creationId xmlns:p14="http://schemas.microsoft.com/office/powerpoint/2010/main" val="362166143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BF851EA6AFF414BBF6F17F6BEB53F2E" ma:contentTypeVersion="10" ma:contentTypeDescription="新しいドキュメントを作成します。" ma:contentTypeScope="" ma:versionID="57c2648e8059f26ff29c93400a8ac3de">
  <xsd:schema xmlns:xsd="http://www.w3.org/2001/XMLSchema" xmlns:xs="http://www.w3.org/2001/XMLSchema" xmlns:p="http://schemas.microsoft.com/office/2006/metadata/properties" xmlns:ns3="989dab30-a6ac-4a23-85f1-b2ca911ec15b" xmlns:ns4="2983d458-a6bd-49e4-a7a1-b72f6b9ffee5" targetNamespace="http://schemas.microsoft.com/office/2006/metadata/properties" ma:root="true" ma:fieldsID="f909206f95bcb045bb83ed4efc74ef0a" ns3:_="" ns4:_="">
    <xsd:import namespace="989dab30-a6ac-4a23-85f1-b2ca911ec15b"/>
    <xsd:import namespace="2983d458-a6bd-49e4-a7a1-b72f6b9ffee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9dab30-a6ac-4a23-85f1-b2ca911ec15b" elementFormDefault="qualified">
    <xsd:import namespace="http://schemas.microsoft.com/office/2006/documentManagement/types"/>
    <xsd:import namespace="http://schemas.microsoft.com/office/infopath/2007/PartnerControls"/>
    <xsd:element name="SharedWithUsers" ma:index="8" nillable="true" ma:displayName="共有相手"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description="" ma:internalName="SharedWithDetails" ma:readOnly="true">
      <xsd:simpleType>
        <xsd:restriction base="dms:Note">
          <xsd:maxLength value="255"/>
        </xsd:restriction>
      </xsd:simpleType>
    </xsd:element>
    <xsd:element name="SharingHintHash" ma:index="10" nillable="true" ma:displayName="共有のヒントのハッシュ"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83d458-a6bd-49e4-a7a1-b72f6b9ffee5"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07EB6E5-A8D9-472A-AEFE-54CE90A600F3}">
  <ds:schemaRefs>
    <ds:schemaRef ds:uri="http://schemas.microsoft.com/sharepoint/v3/contenttype/forms"/>
  </ds:schemaRefs>
</ds:datastoreItem>
</file>

<file path=customXml/itemProps2.xml><?xml version="1.0" encoding="utf-8"?>
<ds:datastoreItem xmlns:ds="http://schemas.openxmlformats.org/officeDocument/2006/customXml" ds:itemID="{E8DCF96B-3E74-443A-9569-E075E70D43FE}">
  <ds:schemaRefs>
    <ds:schemaRef ds:uri="2983d458-a6bd-49e4-a7a1-b72f6b9ffee5"/>
    <ds:schemaRef ds:uri="989dab30-a6ac-4a23-85f1-b2ca911ec15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105ED95-9E64-43B1-9672-CABC62FF8C5D}">
  <ds:schemaRefs>
    <ds:schemaRef ds:uri="2983d458-a6bd-49e4-a7a1-b72f6b9ffee5"/>
    <ds:schemaRef ds:uri="989dab30-a6ac-4a23-85f1-b2ca911ec15b"/>
    <ds:schemaRef ds:uri="http://schemas.microsoft.com/office/2006/documentManagement/types"/>
    <ds:schemaRef ds:uri="http://purl.org/dc/terms/"/>
    <ds:schemaRef ds:uri="http://schemas.microsoft.com/office/2006/metadata/properties"/>
    <ds:schemaRef ds:uri="http://schemas.microsoft.com/office/infopath/2007/PartnerControls"/>
    <ds:schemaRef ds:uri="http://purl.org/dc/dcmitype/"/>
    <ds:schemaRef ds:uri="http://www.w3.org/XML/1998/namespace"/>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16576</TotalTime>
  <Words>5024</Words>
  <Application>Microsoft Office PowerPoint</Application>
  <PresentationFormat>画面に合わせる (4:3)</PresentationFormat>
  <Paragraphs>509</Paragraphs>
  <Slides>46</Slides>
  <Notes>27</Notes>
  <HiddenSlides>0</HiddenSlides>
  <MMClips>0</MMClips>
  <ScaleCrop>false</ScaleCrop>
  <HeadingPairs>
    <vt:vector size="6" baseType="variant">
      <vt:variant>
        <vt:lpstr>使用されているフォント</vt:lpstr>
      </vt:variant>
      <vt:variant>
        <vt:i4>13</vt:i4>
      </vt:variant>
      <vt:variant>
        <vt:lpstr>テーマ</vt:lpstr>
      </vt:variant>
      <vt:variant>
        <vt:i4>2</vt:i4>
      </vt:variant>
      <vt:variant>
        <vt:lpstr>スライド タイトル</vt:lpstr>
      </vt:variant>
      <vt:variant>
        <vt:i4>46</vt:i4>
      </vt:variant>
    </vt:vector>
  </HeadingPairs>
  <TitlesOfParts>
    <vt:vector size="61" baseType="lpstr">
      <vt:lpstr>BIZ UDPGothic</vt:lpstr>
      <vt:lpstr>BIZ UDPGothic</vt:lpstr>
      <vt:lpstr>ＤＦＧ平成丸ゴシック体W4</vt:lpstr>
      <vt:lpstr>Estrangelo Edessa</vt:lpstr>
      <vt:lpstr>Meiryo UI</vt:lpstr>
      <vt:lpstr>Noto Sans Japanese</vt:lpstr>
      <vt:lpstr>メイリオ</vt:lpstr>
      <vt:lpstr>游ゴシック</vt:lpstr>
      <vt:lpstr>Yu Gothic Medium</vt:lpstr>
      <vt:lpstr>Arial</vt:lpstr>
      <vt:lpstr>Calibri</vt:lpstr>
      <vt:lpstr>Century Gothic</vt:lpstr>
      <vt:lpstr>Wingdings</vt:lpstr>
      <vt:lpstr>Office テーマ</vt:lpstr>
      <vt:lpstr>1_Office テーマ</vt:lpstr>
      <vt:lpstr>ハラスメント防止研修</vt:lpstr>
      <vt:lpstr>　　講師プロフィール</vt:lpstr>
      <vt:lpstr>PowerPoint プレゼンテーション</vt:lpstr>
      <vt:lpstr>　　チェックイン</vt:lpstr>
      <vt:lpstr>　　本日の研修の概要</vt:lpstr>
      <vt:lpstr>　　本日の研修の目的</vt:lpstr>
      <vt:lpstr>ハラスメントの基礎知識</vt:lpstr>
      <vt:lpstr>　　職場のハラスメントとは</vt:lpstr>
      <vt:lpstr>　　職場のハラスメントをめぐる動向</vt:lpstr>
      <vt:lpstr>　　セクハラの定義：男女雇用機会均等法第11条</vt:lpstr>
      <vt:lpstr>　　均等法11条の言葉の意味（１）</vt:lpstr>
      <vt:lpstr>　　均等法11条の言葉の意味（２）</vt:lpstr>
      <vt:lpstr>　　対価型セクシュアルハラスメント</vt:lpstr>
      <vt:lpstr>　　環境型セクシュアルハラスメント</vt:lpstr>
      <vt:lpstr>　　妊娠・出産・育児休業・介護休業等に関する 　　ハラスメントとは</vt:lpstr>
      <vt:lpstr>　　マタハラの具体例（１）</vt:lpstr>
      <vt:lpstr>　　マタハラ（パタハラ）の具体例（２）</vt:lpstr>
      <vt:lpstr>　　パワハラの定義：パワハラ防止法　第30条の２</vt:lpstr>
      <vt:lpstr>　　パワハラに該当する条件</vt:lpstr>
      <vt:lpstr>　　①「優越的な関係」とは</vt:lpstr>
      <vt:lpstr>　　②「業務上必要かつ相当な範囲を超えたもの」とは</vt:lpstr>
      <vt:lpstr>　　③「勤務環境が害される」とは</vt:lpstr>
      <vt:lpstr>　　パワーハラスメントの類型</vt:lpstr>
      <vt:lpstr>　　カスタマーハラスメントとは(1)</vt:lpstr>
      <vt:lpstr>　　カスタマーハラスメントとは(2)</vt:lpstr>
      <vt:lpstr>　　カスタマーハラスメントの例</vt:lpstr>
      <vt:lpstr>　　カスタマーハラスメントに対処する取組み</vt:lpstr>
      <vt:lpstr>ハラスメントを防止するために</vt:lpstr>
      <vt:lpstr>　　セクハラの加害者にならないために</vt:lpstr>
      <vt:lpstr>　　パワハラの加害者にならないために</vt:lpstr>
      <vt:lpstr>　　ハラスメントの被害を受けていると感じたら</vt:lpstr>
      <vt:lpstr>　　ハラスメントの被害を受けていると感じたら（2）</vt:lpstr>
      <vt:lpstr>　　カスタマーハラスメント被害防止のためには</vt:lpstr>
      <vt:lpstr>　　カスタマーハラスメント被害防止のためには</vt:lpstr>
      <vt:lpstr>ハラスメント相談を受ける際の注意点</vt:lpstr>
      <vt:lpstr>　　一般的な相談の流れ</vt:lpstr>
      <vt:lpstr>　　一般的な相談の流れ</vt:lpstr>
      <vt:lpstr>　　話を聴くときはこんなふうにしようー傾聴</vt:lpstr>
      <vt:lpstr>　　キーワード応答をやってみよう</vt:lpstr>
      <vt:lpstr>　　ふりかえりとフィードバックのポイント</vt:lpstr>
      <vt:lpstr>　　ハラスメント相談を受けるときの注意点</vt:lpstr>
      <vt:lpstr>　　こんな言葉にご用心</vt:lpstr>
      <vt:lpstr>　　事実を聴く</vt:lpstr>
      <vt:lpstr>　　確認すべき事項</vt:lpstr>
      <vt:lpstr>　　要望の選択肢を提示する</vt:lpstr>
      <vt:lpstr>　　全体のふりかえり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李怜香</dc:creator>
  <cp:lastModifiedBy>李怜香</cp:lastModifiedBy>
  <cp:revision>6</cp:revision>
  <cp:lastPrinted>2024-10-18T01:50:11Z</cp:lastPrinted>
  <dcterms:created xsi:type="dcterms:W3CDTF">2017-12-10T00:33:32Z</dcterms:created>
  <dcterms:modified xsi:type="dcterms:W3CDTF">2024-10-25T03:44:49Z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0x0101007BF851EA6AFF414BBF6F17F6BEB53F2E</vt:lpwstr>
  </property>
</Properties>
</file>